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9" r:id="rId4"/>
    <p:sldId id="260" r:id="rId5"/>
    <p:sldId id="257" r:id="rId6"/>
    <p:sldId id="262" r:id="rId7"/>
    <p:sldId id="265" r:id="rId8"/>
    <p:sldId id="287" r:id="rId9"/>
    <p:sldId id="291" r:id="rId10"/>
    <p:sldId id="285" r:id="rId11"/>
    <p:sldId id="286" r:id="rId12"/>
    <p:sldId id="269" r:id="rId13"/>
    <p:sldId id="266" r:id="rId14"/>
    <p:sldId id="271" r:id="rId15"/>
    <p:sldId id="288" r:id="rId16"/>
    <p:sldId id="290" r:id="rId17"/>
    <p:sldId id="281" r:id="rId18"/>
    <p:sldId id="282" r:id="rId19"/>
    <p:sldId id="267" r:id="rId20"/>
    <p:sldId id="283" r:id="rId21"/>
    <p:sldId id="270" r:id="rId22"/>
    <p:sldId id="272" r:id="rId23"/>
  </p:sldIdLst>
  <p:sldSz cx="18288000" cy="10287000"/>
  <p:notesSz cx="6858000" cy="9144000"/>
  <p:embeddedFontLst>
    <p:embeddedFont>
      <p:font typeface="League Spartan" charset="0"/>
      <p:regular r:id="rId25"/>
    </p:embeddedFont>
    <p:embeddedFont>
      <p:font typeface="Calibri" pitchFamily="3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38161" initials="3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76010" autoAdjust="0"/>
  </p:normalViewPr>
  <p:slideViewPr>
    <p:cSldViewPr>
      <p:cViewPr>
        <p:scale>
          <a:sx n="32" d="100"/>
          <a:sy n="32" d="100"/>
        </p:scale>
        <p:origin x="-2002" y="-46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7114"/>
    </p:cViewPr>
  </p:sorterViewPr>
  <p:notesViewPr>
    <p:cSldViewPr>
      <p:cViewPr varScale="1">
        <p:scale>
          <a:sx n="66" d="100"/>
          <a:sy n="66" d="100"/>
        </p:scale>
        <p:origin x="-3139" y="-7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9-25T21:11:47.110" idx="3">
    <p:pos x="10" y="10"/>
    <p:text>Keširanje koristi deo RAM-a kao privremenu memoriju. Kada aplikacija zahteva podatke, prvo proverava da li su u kešu. Ako jesu, podaci se brzo preuzimaju iz keša, bez pristupa bazi podataka. Ako nisu, aplikacija preuzima podatke iz baze i skladišti ih u kešu za buduću upotrebu, čime se ubrzava pristup podacima prilikom sledećih zahteva.
</p:text>
  </p:cm>
</p:cmLst>
</file>

<file path=ppt/media/image1.png>
</file>

<file path=ppt/media/image10.png>
</file>

<file path=ppt/media/image11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8.svg>
</file>

<file path=ppt/media/image9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7D499-3880-4C36-9B07-9D18693208EB}" type="datetimeFigureOut">
              <a:rPr lang="en-US" smtClean="0"/>
              <a:t>6/12/2025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5B051B-165E-4E9A-BDD9-559183494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898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5B051B-165E-4E9A-BDD9-559183494C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55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5B051B-165E-4E9A-BDD9-559183494C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799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4" Type="http://schemas.openxmlformats.org/officeDocument/2006/relationships/image" Target="../media/image5.svg"/><Relationship Id="rId9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5.svg"/><Relationship Id="rId7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svg"/><Relationship Id="rId9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5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299043">
            <a:off x="-1746670" y="4230785"/>
            <a:ext cx="11240987" cy="1825430"/>
          </a:xfrm>
          <a:custGeom>
            <a:avLst/>
            <a:gdLst/>
            <a:ahLst/>
            <a:cxnLst/>
            <a:rect l="l" t="t" r="r" b="b"/>
            <a:pathLst>
              <a:path w="11240987" h="1825430">
                <a:moveTo>
                  <a:pt x="0" y="0"/>
                </a:moveTo>
                <a:lnTo>
                  <a:pt x="11240987" y="0"/>
                </a:lnTo>
                <a:lnTo>
                  <a:pt x="11240987" y="1825430"/>
                </a:lnTo>
                <a:lnTo>
                  <a:pt x="0" y="18254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6995"/>
            </a:stretch>
          </a:blipFill>
        </p:spPr>
      </p:sp>
      <p:grpSp>
        <p:nvGrpSpPr>
          <p:cNvPr id="3" name="Group 3"/>
          <p:cNvGrpSpPr/>
          <p:nvPr/>
        </p:nvGrpSpPr>
        <p:grpSpPr>
          <a:xfrm rot="1107706">
            <a:off x="-921467" y="-1570623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6" name="Freeform 6"/>
          <p:cNvSpPr/>
          <p:nvPr/>
        </p:nvSpPr>
        <p:spPr>
          <a:xfrm rot="-4299043">
            <a:off x="-2646668" y="4025505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1107706">
            <a:off x="-1880460" y="-1819814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5670115" y="1307120"/>
            <a:ext cx="12160685" cy="3046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600" b="1" dirty="0" err="1">
                <a:solidFill>
                  <a:schemeClr val="bg1"/>
                </a:solidFill>
              </a:rPr>
              <a:t>Optimizacija</a:t>
            </a:r>
            <a:r>
              <a:rPr lang="en-US" sz="6600" b="1" dirty="0">
                <a:solidFill>
                  <a:schemeClr val="bg1"/>
                </a:solidFill>
              </a:rPr>
              <a:t> </a:t>
            </a:r>
            <a:r>
              <a:rPr lang="en-US" sz="6600" b="1" dirty="0" err="1">
                <a:solidFill>
                  <a:schemeClr val="bg1"/>
                </a:solidFill>
              </a:rPr>
              <a:t>performansi</a:t>
            </a:r>
            <a:r>
              <a:rPr lang="en-US" sz="6600" b="1" dirty="0">
                <a:solidFill>
                  <a:schemeClr val="bg1"/>
                </a:solidFill>
              </a:rPr>
              <a:t> web </a:t>
            </a:r>
            <a:r>
              <a:rPr lang="en-US" sz="6600" b="1" dirty="0" err="1">
                <a:solidFill>
                  <a:schemeClr val="bg1"/>
                </a:solidFill>
              </a:rPr>
              <a:t>aplikacije</a:t>
            </a:r>
            <a:r>
              <a:rPr lang="en-US" sz="6600" b="1" dirty="0">
                <a:solidFill>
                  <a:schemeClr val="bg1"/>
                </a:solidFill>
              </a:rPr>
              <a:t> </a:t>
            </a:r>
            <a:r>
              <a:rPr lang="en-US" sz="6600" b="1" dirty="0" err="1">
                <a:solidFill>
                  <a:schemeClr val="bg1"/>
                </a:solidFill>
              </a:rPr>
              <a:t>primenom</a:t>
            </a:r>
            <a:r>
              <a:rPr lang="en-US" sz="6600" b="1" dirty="0">
                <a:solidFill>
                  <a:schemeClr val="bg1"/>
                </a:solidFill>
              </a:rPr>
              <a:t> </a:t>
            </a:r>
            <a:r>
              <a:rPr lang="en-US" sz="6600" b="1" dirty="0" err="1">
                <a:solidFill>
                  <a:schemeClr val="bg1"/>
                </a:solidFill>
              </a:rPr>
              <a:t>Memcached</a:t>
            </a:r>
            <a:r>
              <a:rPr lang="en-US" sz="6600" b="1" dirty="0">
                <a:solidFill>
                  <a:schemeClr val="bg1"/>
                </a:solidFill>
              </a:rPr>
              <a:t> </a:t>
            </a:r>
            <a:r>
              <a:rPr lang="en-US" sz="6600" b="1" dirty="0" err="1">
                <a:solidFill>
                  <a:schemeClr val="bg1"/>
                </a:solidFill>
              </a:rPr>
              <a:t>sistema</a:t>
            </a:r>
            <a:r>
              <a:rPr lang="en-US" sz="6600" b="1" dirty="0">
                <a:solidFill>
                  <a:schemeClr val="bg1"/>
                </a:solidFill>
              </a:rPr>
              <a:t> </a:t>
            </a:r>
            <a:r>
              <a:rPr lang="en-US" sz="6600" b="1" dirty="0" err="1">
                <a:solidFill>
                  <a:schemeClr val="bg1"/>
                </a:solidFill>
              </a:rPr>
              <a:t>za</a:t>
            </a:r>
            <a:r>
              <a:rPr lang="en-US" sz="6600" b="1" dirty="0">
                <a:solidFill>
                  <a:schemeClr val="bg1"/>
                </a:solidFill>
              </a:rPr>
              <a:t> </a:t>
            </a:r>
            <a:r>
              <a:rPr lang="en-US" sz="6600" b="1" dirty="0" err="1">
                <a:solidFill>
                  <a:schemeClr val="bg1"/>
                </a:solidFill>
              </a:rPr>
              <a:t>keširanje</a:t>
            </a:r>
            <a:r>
              <a:rPr lang="en-US" sz="6600" b="1" dirty="0">
                <a:solidFill>
                  <a:schemeClr val="bg1"/>
                </a:solidFill>
              </a:rPr>
              <a:t> </a:t>
            </a:r>
            <a:r>
              <a:rPr lang="en-US" sz="6600" b="1" dirty="0" err="1">
                <a:solidFill>
                  <a:schemeClr val="bg1"/>
                </a:solidFill>
              </a:rPr>
              <a:t>podataka</a:t>
            </a:r>
            <a:endParaRPr lang="en-US" sz="6600" b="1" dirty="0">
              <a:solidFill>
                <a:schemeClr val="bg1"/>
              </a:solidFill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889865" y="7648426"/>
            <a:ext cx="7525614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sr-Latn-RS" sz="2768" spc="19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Autor: Julija Ristić </a:t>
            </a:r>
            <a:r>
              <a:rPr lang="sr-Latn-RS" sz="2768" spc="193" dirty="0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1923</a:t>
            </a:r>
            <a:endParaRPr lang="sr-Latn-RS" sz="2768" spc="193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algn="l">
              <a:lnSpc>
                <a:spcPts val="3875"/>
              </a:lnSpc>
            </a:pPr>
            <a:r>
              <a:rPr lang="sr-Latn-RS" sz="2768" spc="193" dirty="0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Elektronski </a:t>
            </a:r>
            <a:r>
              <a:rPr lang="sr-Latn-RS" sz="2768" spc="19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fakultet u Nišu</a:t>
            </a:r>
            <a:endParaRPr lang="en-US" sz="2768" spc="193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16774">
            <a:off x="-2924782" y="250396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2489975">
            <a:off x="-1793689" y="-6118273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2916774">
            <a:off x="-3772339" y="-38341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2489975">
            <a:off x="-2578682" y="-6722881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844341">
            <a:off x="10423848" y="2503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 rot="8251091">
            <a:off x="14841168" y="-6760705"/>
            <a:ext cx="5280133" cy="12462121"/>
            <a:chOff x="0" y="0"/>
            <a:chExt cx="1390652" cy="328220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2844341">
            <a:off x="10934820" y="-5964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 rot="8251091">
            <a:off x="15524751" y="-7477977"/>
            <a:ext cx="5280133" cy="12462121"/>
            <a:chOff x="0" y="0"/>
            <a:chExt cx="1390652" cy="328220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695711" y="3461064"/>
            <a:ext cx="5880052" cy="5256739"/>
            <a:chOff x="0" y="0"/>
            <a:chExt cx="1483054" cy="138449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394321" y="3397132"/>
            <a:ext cx="5630970" cy="5256739"/>
            <a:chOff x="0" y="0"/>
            <a:chExt cx="1483054" cy="138449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3552289" y="-246524"/>
            <a:ext cx="11756669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sr-Latn-RS" sz="3600" b="1" dirty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Ehcache vs Hazelcast vs Memcache vs Redis</a:t>
            </a:r>
            <a:endParaRPr lang="en-US" sz="3600" b="1" dirty="0">
              <a:solidFill>
                <a:srgbClr val="FFFFFF"/>
              </a:solidFill>
              <a:latin typeface="Glacial Indifference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5" name="AutoShape 25"/>
          <p:cNvSpPr/>
          <p:nvPr/>
        </p:nvSpPr>
        <p:spPr>
          <a:xfrm>
            <a:off x="4025955" y="1300162"/>
            <a:ext cx="1080933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442"/>
          <a:stretch/>
        </p:blipFill>
        <p:spPr bwMode="auto">
          <a:xfrm>
            <a:off x="4204817" y="1734278"/>
            <a:ext cx="10425300" cy="82288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4999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16774">
            <a:off x="-2924782" y="250396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2489975">
            <a:off x="-1793689" y="-6118273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2916774">
            <a:off x="-3772339" y="-38341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2489975">
            <a:off x="-2578682" y="-6722881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844341">
            <a:off x="10423848" y="2503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 rot="8251091">
            <a:off x="14841168" y="-6760705"/>
            <a:ext cx="5280133" cy="12462121"/>
            <a:chOff x="0" y="0"/>
            <a:chExt cx="1390652" cy="328220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2844341">
            <a:off x="10934820" y="-5964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 rot="8251091">
            <a:off x="15524751" y="-7477977"/>
            <a:ext cx="5280133" cy="12462121"/>
            <a:chOff x="0" y="0"/>
            <a:chExt cx="1390652" cy="328220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695711" y="3461064"/>
            <a:ext cx="5880052" cy="5256739"/>
            <a:chOff x="0" y="0"/>
            <a:chExt cx="1483054" cy="138449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394321" y="3397132"/>
            <a:ext cx="5630970" cy="5256739"/>
            <a:chOff x="0" y="0"/>
            <a:chExt cx="1483054" cy="138449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14"/>
          <a:stretch/>
        </p:blipFill>
        <p:spPr bwMode="auto">
          <a:xfrm>
            <a:off x="3756845" y="1633129"/>
            <a:ext cx="11160953" cy="83145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pic>
      <p:sp>
        <p:nvSpPr>
          <p:cNvPr id="26" name="TextBox 24">
            <a:extLst>
              <a:ext uri="{FF2B5EF4-FFF2-40B4-BE49-F238E27FC236}">
                <a16:creationId xmlns:a16="http://schemas.microsoft.com/office/drawing/2014/main" xmlns="" id="{4A8F7AFD-31E5-BA01-796A-7A34FEA86713}"/>
              </a:ext>
            </a:extLst>
          </p:cNvPr>
          <p:cNvSpPr txBox="1"/>
          <p:nvPr/>
        </p:nvSpPr>
        <p:spPr>
          <a:xfrm>
            <a:off x="3552289" y="-246524"/>
            <a:ext cx="11756669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sr-Latn-RS" sz="3600" b="1" dirty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Ehcache vs Hazelcast vs Memcache vs Redis</a:t>
            </a:r>
            <a:endParaRPr lang="en-US" sz="3600" b="1" dirty="0">
              <a:solidFill>
                <a:srgbClr val="FFFFFF"/>
              </a:solidFill>
              <a:latin typeface="Glacial Indifference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7" name="AutoShape 25">
            <a:extLst>
              <a:ext uri="{FF2B5EF4-FFF2-40B4-BE49-F238E27FC236}">
                <a16:creationId xmlns:a16="http://schemas.microsoft.com/office/drawing/2014/main" xmlns="" id="{CA75A277-4647-5641-A18F-9E2E1C594C9C}"/>
              </a:ext>
            </a:extLst>
          </p:cNvPr>
          <p:cNvSpPr/>
          <p:nvPr/>
        </p:nvSpPr>
        <p:spPr>
          <a:xfrm>
            <a:off x="4025955" y="1300162"/>
            <a:ext cx="1080933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69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2657915" y="649078"/>
            <a:ext cx="23926800" cy="2581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sr-Latn-RS" sz="6000" b="1" dirty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Implementacija keširanja kod web aplikacije</a:t>
            </a:r>
            <a:endParaRPr lang="en-US" sz="6000" b="1" dirty="0">
              <a:solidFill>
                <a:srgbClr val="FFFFFF"/>
              </a:solidFill>
              <a:latin typeface="Glacial Indifference"/>
              <a:ea typeface="League Spartan"/>
              <a:cs typeface="League Spartan"/>
              <a:sym typeface="League Spartan"/>
            </a:endParaRPr>
          </a:p>
          <a:p>
            <a:pPr algn="ctr">
              <a:lnSpc>
                <a:spcPts val="13439"/>
              </a:lnSpc>
            </a:pPr>
            <a:endParaRPr lang="en-US" sz="9600" dirty="0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" name="AutoShape 4"/>
          <p:cNvSpPr/>
          <p:nvPr/>
        </p:nvSpPr>
        <p:spPr>
          <a:xfrm flipV="1">
            <a:off x="991522" y="1822809"/>
            <a:ext cx="1662792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 rot="-8220834">
            <a:off x="-1886423" y="7210510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4" y="0"/>
                </a:lnTo>
                <a:lnTo>
                  <a:pt x="7912984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2814084">
            <a:off x="-829749" y="4740856"/>
            <a:ext cx="3716898" cy="8772589"/>
            <a:chOff x="0" y="0"/>
            <a:chExt cx="1390652" cy="328220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-8220834">
            <a:off x="-1598870" y="8278662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 rot="-2814084">
            <a:off x="-542197" y="5809008"/>
            <a:ext cx="3716898" cy="8772589"/>
            <a:chOff x="0" y="0"/>
            <a:chExt cx="1390652" cy="328220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18" name="Picture 1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924" y="2326156"/>
            <a:ext cx="10239375" cy="3436373"/>
          </a:xfrm>
          <a:prstGeom prst="rect">
            <a:avLst/>
          </a:prstGeom>
        </p:spPr>
      </p:pic>
      <p:pic>
        <p:nvPicPr>
          <p:cNvPr id="19" name="Picture 1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924" y="5841339"/>
            <a:ext cx="10239375" cy="37577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800474">
            <a:off x="12649216" y="6057605"/>
            <a:ext cx="8774080" cy="1524496"/>
          </a:xfrm>
          <a:custGeom>
            <a:avLst/>
            <a:gdLst/>
            <a:ahLst/>
            <a:cxnLst/>
            <a:rect l="l" t="t" r="r" b="b"/>
            <a:pathLst>
              <a:path w="8774080" h="1524496">
                <a:moveTo>
                  <a:pt x="0" y="0"/>
                </a:moveTo>
                <a:lnTo>
                  <a:pt x="8774080" y="0"/>
                </a:lnTo>
                <a:lnTo>
                  <a:pt x="8774080" y="1524497"/>
                </a:lnTo>
                <a:lnTo>
                  <a:pt x="0" y="15244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9392774">
            <a:off x="16903913" y="2145600"/>
            <a:ext cx="4121374" cy="9727228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6800474">
            <a:off x="13634507" y="5876598"/>
            <a:ext cx="8774080" cy="1524496"/>
          </a:xfrm>
          <a:custGeom>
            <a:avLst/>
            <a:gdLst/>
            <a:ahLst/>
            <a:cxnLst/>
            <a:rect l="l" t="t" r="r" b="b"/>
            <a:pathLst>
              <a:path w="8774080" h="1524496">
                <a:moveTo>
                  <a:pt x="0" y="0"/>
                </a:moveTo>
                <a:lnTo>
                  <a:pt x="8774080" y="0"/>
                </a:lnTo>
                <a:lnTo>
                  <a:pt x="8774080" y="1524496"/>
                </a:lnTo>
                <a:lnTo>
                  <a:pt x="0" y="152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9392774">
            <a:off x="17632685" y="2404501"/>
            <a:ext cx="4121374" cy="9727228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34223" y="161540"/>
            <a:ext cx="12679645" cy="15427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sr-Latn-RS" sz="6600" b="1" dirty="0">
                <a:solidFill>
                  <a:srgbClr val="FFFFFF"/>
                </a:solidFill>
                <a:latin typeface="+mj-lt"/>
                <a:ea typeface="League Spartan"/>
                <a:cs typeface="League Spartan"/>
                <a:sym typeface="League Spartan"/>
              </a:rPr>
              <a:t>Arhitektura aplikacije</a:t>
            </a:r>
            <a:endParaRPr lang="en-US" sz="6600" b="1" dirty="0">
              <a:solidFill>
                <a:srgbClr val="FFFFFF"/>
              </a:solidFill>
              <a:latin typeface="+mj-lt"/>
              <a:ea typeface="League Spartan"/>
              <a:cs typeface="League Spartan"/>
              <a:sym typeface="League Spartan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107756" y="2769989"/>
            <a:ext cx="837064" cy="83706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976592" y="2638826"/>
            <a:ext cx="1099391" cy="1099391"/>
          </a:xfrm>
          <a:custGeom>
            <a:avLst/>
            <a:gdLst/>
            <a:ahLst/>
            <a:cxnLst/>
            <a:rect l="l" t="t" r="r" b="b"/>
            <a:pathLst>
              <a:path w="1099391" h="1099391">
                <a:moveTo>
                  <a:pt x="0" y="0"/>
                </a:moveTo>
                <a:lnTo>
                  <a:pt x="1099391" y="0"/>
                </a:lnTo>
                <a:lnTo>
                  <a:pt x="1099391" y="1099391"/>
                </a:lnTo>
                <a:lnTo>
                  <a:pt x="0" y="10993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1199195" y="2861429"/>
            <a:ext cx="654185" cy="654185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8629152" y="2556281"/>
            <a:ext cx="1544598" cy="1544598"/>
          </a:xfrm>
          <a:custGeom>
            <a:avLst/>
            <a:gdLst/>
            <a:ahLst/>
            <a:cxnLst/>
            <a:rect l="l" t="t" r="r" b="b"/>
            <a:pathLst>
              <a:path w="1544598" h="1544598">
                <a:moveTo>
                  <a:pt x="0" y="0"/>
                </a:moveTo>
                <a:lnTo>
                  <a:pt x="1544598" y="0"/>
                </a:lnTo>
                <a:lnTo>
                  <a:pt x="1544598" y="1544598"/>
                </a:lnTo>
                <a:lnTo>
                  <a:pt x="0" y="154459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8982919" y="2910048"/>
            <a:ext cx="837064" cy="837064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8" name="Freeform 28"/>
          <p:cNvSpPr/>
          <p:nvPr/>
        </p:nvSpPr>
        <p:spPr>
          <a:xfrm>
            <a:off x="8851755" y="2778885"/>
            <a:ext cx="1099391" cy="1099391"/>
          </a:xfrm>
          <a:custGeom>
            <a:avLst/>
            <a:gdLst/>
            <a:ahLst/>
            <a:cxnLst/>
            <a:rect l="l" t="t" r="r" b="b"/>
            <a:pathLst>
              <a:path w="1099391" h="1099391">
                <a:moveTo>
                  <a:pt x="0" y="0"/>
                </a:moveTo>
                <a:lnTo>
                  <a:pt x="1099391" y="0"/>
                </a:lnTo>
                <a:lnTo>
                  <a:pt x="1099391" y="1099391"/>
                </a:lnTo>
                <a:lnTo>
                  <a:pt x="0" y="10993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9" name="Group 29"/>
          <p:cNvGrpSpPr/>
          <p:nvPr/>
        </p:nvGrpSpPr>
        <p:grpSpPr>
          <a:xfrm>
            <a:off x="9074358" y="3001488"/>
            <a:ext cx="654185" cy="654185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2240512" y="2807665"/>
            <a:ext cx="6360419" cy="759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346"/>
              </a:lnSpc>
            </a:pPr>
            <a:r>
              <a:rPr lang="sr-Latn-RS" sz="4533" b="1" dirty="0">
                <a:solidFill>
                  <a:srgbClr val="FFFFFF"/>
                </a:solidFill>
                <a:latin typeface="+mj-lt"/>
                <a:ea typeface="Glacial Indifference Bold"/>
                <a:cs typeface="Glacial Indifference Bold"/>
                <a:sym typeface="Glacial Indifference Bold"/>
              </a:rPr>
              <a:t>Scenario bez keširanja</a:t>
            </a:r>
            <a:endParaRPr lang="en-US" sz="4533" b="1" dirty="0">
              <a:solidFill>
                <a:srgbClr val="FFFFFF"/>
              </a:solidFill>
              <a:latin typeface="+mj-lt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10069371" y="2904434"/>
            <a:ext cx="6557104" cy="7594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46"/>
              </a:lnSpc>
            </a:pPr>
            <a:r>
              <a:rPr lang="sr-Latn-RS" sz="4533" b="1" dirty="0">
                <a:solidFill>
                  <a:srgbClr val="FFFFFF"/>
                </a:solidFill>
                <a:latin typeface="+mj-lt"/>
                <a:ea typeface="Glacial Indifference Bold"/>
                <a:cs typeface="Glacial Indifference Bold"/>
                <a:sym typeface="Glacial Indifference Bold"/>
              </a:rPr>
              <a:t>Scenario sa keširanjem</a:t>
            </a:r>
            <a:endParaRPr lang="en-US" sz="4533" b="1" dirty="0">
              <a:solidFill>
                <a:srgbClr val="FFFFFF"/>
              </a:solidFill>
              <a:latin typeface="+mj-lt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43" name="Freeform 43"/>
          <p:cNvSpPr/>
          <p:nvPr/>
        </p:nvSpPr>
        <p:spPr>
          <a:xfrm rot="2897456">
            <a:off x="12285057" y="2406653"/>
            <a:ext cx="8774080" cy="1524496"/>
          </a:xfrm>
          <a:custGeom>
            <a:avLst/>
            <a:gdLst/>
            <a:ahLst/>
            <a:cxnLst/>
            <a:rect l="l" t="t" r="r" b="b"/>
            <a:pathLst>
              <a:path w="8774080" h="1524496">
                <a:moveTo>
                  <a:pt x="0" y="0"/>
                </a:moveTo>
                <a:lnTo>
                  <a:pt x="8774080" y="0"/>
                </a:lnTo>
                <a:lnTo>
                  <a:pt x="8774080" y="1524497"/>
                </a:lnTo>
                <a:lnTo>
                  <a:pt x="0" y="15244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4" name="Group 44"/>
          <p:cNvGrpSpPr/>
          <p:nvPr/>
        </p:nvGrpSpPr>
        <p:grpSpPr>
          <a:xfrm rot="8304206">
            <a:off x="15332051" y="-3288074"/>
            <a:ext cx="4121374" cy="9727228"/>
            <a:chOff x="0" y="0"/>
            <a:chExt cx="1390652" cy="3282205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7" name="Freeform 47"/>
          <p:cNvSpPr/>
          <p:nvPr/>
        </p:nvSpPr>
        <p:spPr>
          <a:xfrm rot="2897456">
            <a:off x="12272092" y="1512109"/>
            <a:ext cx="8774080" cy="1524496"/>
          </a:xfrm>
          <a:custGeom>
            <a:avLst/>
            <a:gdLst/>
            <a:ahLst/>
            <a:cxnLst/>
            <a:rect l="l" t="t" r="r" b="b"/>
            <a:pathLst>
              <a:path w="8774080" h="1524496">
                <a:moveTo>
                  <a:pt x="0" y="0"/>
                </a:moveTo>
                <a:lnTo>
                  <a:pt x="8774080" y="0"/>
                </a:lnTo>
                <a:lnTo>
                  <a:pt x="8774080" y="1524496"/>
                </a:lnTo>
                <a:lnTo>
                  <a:pt x="0" y="152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8" name="Group 48"/>
          <p:cNvGrpSpPr/>
          <p:nvPr/>
        </p:nvGrpSpPr>
        <p:grpSpPr>
          <a:xfrm rot="8304206">
            <a:off x="15874203" y="-3839625"/>
            <a:ext cx="4121374" cy="9727228"/>
            <a:chOff x="0" y="0"/>
            <a:chExt cx="1390652" cy="3282205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52" name="Picture 51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670"/>
          <a:stretch/>
        </p:blipFill>
        <p:spPr bwMode="auto">
          <a:xfrm>
            <a:off x="8938017" y="4115121"/>
            <a:ext cx="7140183" cy="41108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57" y="4199877"/>
            <a:ext cx="7446856" cy="4026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AutoShape 4">
            <a:extLst>
              <a:ext uri="{FF2B5EF4-FFF2-40B4-BE49-F238E27FC236}">
                <a16:creationId xmlns:a16="http://schemas.microsoft.com/office/drawing/2014/main" xmlns="" id="{37DFE2E1-7C51-4559-D6C7-53C32F776F64}"/>
              </a:ext>
            </a:extLst>
          </p:cNvPr>
          <p:cNvSpPr/>
          <p:nvPr/>
        </p:nvSpPr>
        <p:spPr>
          <a:xfrm flipV="1">
            <a:off x="3189123" y="1889928"/>
            <a:ext cx="8769843" cy="8607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1828800" y="2480310"/>
            <a:ext cx="1424940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828800" y="5989206"/>
            <a:ext cx="1424940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3196812" y="3102530"/>
            <a:ext cx="4456311" cy="285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74"/>
              </a:lnSpc>
            </a:pPr>
            <a:r>
              <a:rPr lang="sr-Latn-RS" sz="3200" spc="98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Memcached keširanje</a:t>
            </a:r>
            <a:endParaRPr lang="en-US" sz="3200" spc="98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314603" y="2707494"/>
            <a:ext cx="4687819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974"/>
              </a:lnSpc>
            </a:pPr>
            <a:r>
              <a:rPr lang="sr-Latn-RS" sz="3200" spc="98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Memcached keširanje</a:t>
            </a:r>
          </a:p>
          <a:p>
            <a:pPr algn="l">
              <a:lnSpc>
                <a:spcPts val="1974"/>
              </a:lnSpc>
            </a:pPr>
            <a:endParaRPr lang="sr-Latn-RS" sz="3200" spc="98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algn="l">
              <a:lnSpc>
                <a:spcPts val="1974"/>
              </a:lnSpc>
            </a:pPr>
            <a:r>
              <a:rPr lang="sr-Latn-RS" sz="3200" spc="98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 keširanjem sajta</a:t>
            </a:r>
            <a:endParaRPr lang="en-US" sz="3200" spc="98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2000029" y="2761358"/>
            <a:ext cx="837064" cy="837064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1868865" y="2630194"/>
            <a:ext cx="1099391" cy="1099391"/>
          </a:xfrm>
          <a:custGeom>
            <a:avLst/>
            <a:gdLst/>
            <a:ahLst/>
            <a:cxnLst/>
            <a:rect l="l" t="t" r="r" b="b"/>
            <a:pathLst>
              <a:path w="1099391" h="1099391">
                <a:moveTo>
                  <a:pt x="0" y="0"/>
                </a:moveTo>
                <a:lnTo>
                  <a:pt x="1099392" y="0"/>
                </a:lnTo>
                <a:lnTo>
                  <a:pt x="1099392" y="1099391"/>
                </a:lnTo>
                <a:lnTo>
                  <a:pt x="0" y="1099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0" name="Group 30"/>
          <p:cNvGrpSpPr/>
          <p:nvPr/>
        </p:nvGrpSpPr>
        <p:grpSpPr>
          <a:xfrm>
            <a:off x="2091469" y="2852798"/>
            <a:ext cx="654185" cy="654185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Freeform 33"/>
          <p:cNvSpPr/>
          <p:nvPr/>
        </p:nvSpPr>
        <p:spPr>
          <a:xfrm>
            <a:off x="9546011" y="2630995"/>
            <a:ext cx="1544598" cy="1544598"/>
          </a:xfrm>
          <a:custGeom>
            <a:avLst/>
            <a:gdLst/>
            <a:ahLst/>
            <a:cxnLst/>
            <a:rect l="l" t="t" r="r" b="b"/>
            <a:pathLst>
              <a:path w="1544598" h="1544598">
                <a:moveTo>
                  <a:pt x="0" y="0"/>
                </a:moveTo>
                <a:lnTo>
                  <a:pt x="1544598" y="0"/>
                </a:lnTo>
                <a:lnTo>
                  <a:pt x="1544598" y="1544598"/>
                </a:lnTo>
                <a:lnTo>
                  <a:pt x="0" y="154459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4" name="Group 34"/>
          <p:cNvGrpSpPr/>
          <p:nvPr/>
        </p:nvGrpSpPr>
        <p:grpSpPr>
          <a:xfrm>
            <a:off x="9899778" y="2585389"/>
            <a:ext cx="837064" cy="837064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7" name="Freeform 37"/>
          <p:cNvSpPr/>
          <p:nvPr/>
        </p:nvSpPr>
        <p:spPr>
          <a:xfrm>
            <a:off x="9768614" y="2454226"/>
            <a:ext cx="1099391" cy="1099391"/>
          </a:xfrm>
          <a:custGeom>
            <a:avLst/>
            <a:gdLst/>
            <a:ahLst/>
            <a:cxnLst/>
            <a:rect l="l" t="t" r="r" b="b"/>
            <a:pathLst>
              <a:path w="1099391" h="1099391">
                <a:moveTo>
                  <a:pt x="0" y="0"/>
                </a:moveTo>
                <a:lnTo>
                  <a:pt x="1099392" y="0"/>
                </a:lnTo>
                <a:lnTo>
                  <a:pt x="1099392" y="1099391"/>
                </a:lnTo>
                <a:lnTo>
                  <a:pt x="0" y="1099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38" name="Group 38"/>
          <p:cNvGrpSpPr/>
          <p:nvPr/>
        </p:nvGrpSpPr>
        <p:grpSpPr>
          <a:xfrm>
            <a:off x="9991218" y="2676829"/>
            <a:ext cx="654185" cy="654185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2" name="TextBox 11"/>
          <p:cNvSpPr txBox="1"/>
          <p:nvPr/>
        </p:nvSpPr>
        <p:spPr>
          <a:xfrm>
            <a:off x="2514600" y="1181100"/>
            <a:ext cx="13100725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sr-Latn-RS" sz="6000" b="1" dirty="0" smtClean="0">
                <a:solidFill>
                  <a:schemeClr val="bg1"/>
                </a:solidFill>
                <a:latin typeface="+mj-lt"/>
              </a:rPr>
              <a:t>Implementacija keširanj</a:t>
            </a:r>
            <a:r>
              <a:rPr lang="en-US" sz="6000" b="1" dirty="0" smtClean="0">
                <a:solidFill>
                  <a:schemeClr val="bg1"/>
                </a:solidFill>
                <a:latin typeface="+mj-lt"/>
              </a:rPr>
              <a:t>a</a:t>
            </a:r>
            <a:endParaRPr lang="en-US" sz="6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080" name="Picture 8" descr="memcached — VMS Software, Inc.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3809256"/>
            <a:ext cx="1850359" cy="1850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8" descr="memcached — VMS Software, Inc.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0098" y="3906504"/>
            <a:ext cx="1909073" cy="190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/>
          <p:cNvSpPr txBox="1"/>
          <p:nvPr/>
        </p:nvSpPr>
        <p:spPr>
          <a:xfrm>
            <a:off x="13108946" y="4531355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</a:rPr>
              <a:t>+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41" name="Picture 2" descr="How HTTP Caching Works And How To Use It? - Seahawk">
            <a:extLst>
              <a:ext uri="{FF2B5EF4-FFF2-40B4-BE49-F238E27FC236}">
                <a16:creationId xmlns:a16="http://schemas.microsoft.com/office/drawing/2014/main" xmlns="" id="{C1998A4B-F14E-FCD6-7CEF-6992A3B67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3" t="339" r="9371" b="-339"/>
          <a:stretch/>
        </p:blipFill>
        <p:spPr bwMode="auto">
          <a:xfrm>
            <a:off x="13893913" y="3987280"/>
            <a:ext cx="1909072" cy="1747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6"/>
          <p:cNvSpPr txBox="1"/>
          <p:nvPr/>
        </p:nvSpPr>
        <p:spPr>
          <a:xfrm>
            <a:off x="2764846" y="6524210"/>
            <a:ext cx="7819227" cy="256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974"/>
              </a:lnSpc>
            </a:pPr>
            <a:r>
              <a:rPr lang="en-US" sz="3200" spc="98" dirty="0" err="1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Konfiguracija</a:t>
            </a:r>
            <a:r>
              <a:rPr lang="en-US" sz="3200" spc="98" dirty="0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3200" spc="98" dirty="0" err="1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Memcached</a:t>
            </a:r>
            <a:r>
              <a:rPr lang="en-US" sz="3200" spc="98" dirty="0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3200" spc="98" dirty="0" err="1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klijenta</a:t>
            </a:r>
            <a:endParaRPr lang="en-US" sz="3200" spc="98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2" name="Freeform 9"/>
          <p:cNvSpPr/>
          <p:nvPr/>
        </p:nvSpPr>
        <p:spPr>
          <a:xfrm>
            <a:off x="12936666" y="173512"/>
            <a:ext cx="1544598" cy="1544598"/>
          </a:xfrm>
          <a:custGeom>
            <a:avLst/>
            <a:gdLst/>
            <a:ahLst/>
            <a:cxnLst/>
            <a:rect l="l" t="t" r="r" b="b"/>
            <a:pathLst>
              <a:path w="1544598" h="1544598">
                <a:moveTo>
                  <a:pt x="0" y="0"/>
                </a:moveTo>
                <a:lnTo>
                  <a:pt x="1544598" y="0"/>
                </a:lnTo>
                <a:lnTo>
                  <a:pt x="1544598" y="1544598"/>
                </a:lnTo>
                <a:lnTo>
                  <a:pt x="0" y="154459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53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579" y="7429500"/>
            <a:ext cx="14238285" cy="152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4" name="Group 26"/>
          <p:cNvGrpSpPr/>
          <p:nvPr/>
        </p:nvGrpSpPr>
        <p:grpSpPr>
          <a:xfrm>
            <a:off x="1581497" y="6178136"/>
            <a:ext cx="837064" cy="837064"/>
            <a:chOff x="0" y="0"/>
            <a:chExt cx="812800" cy="812800"/>
          </a:xfrm>
        </p:grpSpPr>
        <p:sp>
          <p:nvSpPr>
            <p:cNvPr id="55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56" name="TextBox 2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7" name="Freeform 29"/>
          <p:cNvSpPr/>
          <p:nvPr/>
        </p:nvSpPr>
        <p:spPr>
          <a:xfrm>
            <a:off x="1450333" y="6046972"/>
            <a:ext cx="1099391" cy="1099391"/>
          </a:xfrm>
          <a:custGeom>
            <a:avLst/>
            <a:gdLst/>
            <a:ahLst/>
            <a:cxnLst/>
            <a:rect l="l" t="t" r="r" b="b"/>
            <a:pathLst>
              <a:path w="1099391" h="1099391">
                <a:moveTo>
                  <a:pt x="0" y="0"/>
                </a:moveTo>
                <a:lnTo>
                  <a:pt x="1099392" y="0"/>
                </a:lnTo>
                <a:lnTo>
                  <a:pt x="1099392" y="1099391"/>
                </a:lnTo>
                <a:lnTo>
                  <a:pt x="0" y="1099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8" name="Group 30"/>
          <p:cNvGrpSpPr/>
          <p:nvPr/>
        </p:nvGrpSpPr>
        <p:grpSpPr>
          <a:xfrm>
            <a:off x="1672937" y="6269576"/>
            <a:ext cx="654185" cy="654185"/>
            <a:chOff x="0" y="0"/>
            <a:chExt cx="812800" cy="812800"/>
          </a:xfrm>
        </p:grpSpPr>
        <p:sp>
          <p:nvSpPr>
            <p:cNvPr id="59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60" name="TextBox 3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38161\Desktop\Screenshot 2025-06-12 1410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70185"/>
            <a:ext cx="8610600" cy="9943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62000" y="1219081"/>
            <a:ext cx="67818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000" b="1" dirty="0" err="1">
                <a:solidFill>
                  <a:schemeClr val="bg1"/>
                </a:solidFill>
              </a:rPr>
              <a:t>R</a:t>
            </a:r>
            <a:r>
              <a:rPr lang="en-US" sz="4000" b="1" dirty="0" err="1" smtClean="0">
                <a:solidFill>
                  <a:schemeClr val="bg1"/>
                </a:solidFill>
              </a:rPr>
              <a:t>uta</a:t>
            </a:r>
            <a:r>
              <a:rPr lang="en-US" sz="4000" b="1" dirty="0" smtClean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za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pretragu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sa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Memcached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keširanjem</a:t>
            </a:r>
            <a:endParaRPr lang="en-US" sz="4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44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1562100"/>
            <a:ext cx="10467474" cy="67818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33400" y="590371"/>
            <a:ext cx="18484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5400" b="1" dirty="0" err="1">
                <a:solidFill>
                  <a:schemeClr val="bg1"/>
                </a:solidFill>
              </a:rPr>
              <a:t>Implementacija</a:t>
            </a:r>
            <a:r>
              <a:rPr lang="en-US" sz="5400" b="1" dirty="0">
                <a:solidFill>
                  <a:schemeClr val="bg1"/>
                </a:solidFill>
              </a:rPr>
              <a:t> </a:t>
            </a:r>
            <a:r>
              <a:rPr lang="en-US" sz="5400" b="1" dirty="0" err="1">
                <a:solidFill>
                  <a:schemeClr val="bg1"/>
                </a:solidFill>
              </a:rPr>
              <a:t>Memcached</a:t>
            </a:r>
            <a:r>
              <a:rPr lang="en-US" sz="5400" b="1" dirty="0">
                <a:solidFill>
                  <a:schemeClr val="bg1"/>
                </a:solidFill>
              </a:rPr>
              <a:t> </a:t>
            </a:r>
            <a:r>
              <a:rPr lang="en-US" sz="5400" b="1" dirty="0" err="1">
                <a:solidFill>
                  <a:schemeClr val="bg1"/>
                </a:solidFill>
              </a:rPr>
              <a:t>keširanja</a:t>
            </a:r>
            <a:r>
              <a:rPr lang="en-US" sz="5400" b="1" dirty="0">
                <a:solidFill>
                  <a:schemeClr val="bg1"/>
                </a:solidFill>
              </a:rPr>
              <a:t> i </a:t>
            </a:r>
            <a:r>
              <a:rPr lang="en-US" sz="5400" b="1" dirty="0" err="1">
                <a:solidFill>
                  <a:schemeClr val="bg1"/>
                </a:solidFill>
              </a:rPr>
              <a:t>keširanja</a:t>
            </a:r>
            <a:r>
              <a:rPr lang="en-US" sz="5400" b="1" dirty="0">
                <a:solidFill>
                  <a:schemeClr val="bg1"/>
                </a:solidFill>
              </a:rPr>
              <a:t> </a:t>
            </a:r>
            <a:r>
              <a:rPr lang="en-US" sz="5400" b="1" dirty="0" err="1">
                <a:solidFill>
                  <a:schemeClr val="bg1"/>
                </a:solidFill>
              </a:rPr>
              <a:t>stranica</a:t>
            </a:r>
            <a:r>
              <a:rPr lang="en-US" sz="5400" b="1" dirty="0">
                <a:solidFill>
                  <a:schemeClr val="bg1"/>
                </a:solidFill>
              </a:rPr>
              <a:t> </a:t>
            </a:r>
          </a:p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753" y="8648700"/>
            <a:ext cx="11113168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8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16774">
            <a:off x="-2924782" y="250396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2489975">
            <a:off x="-1793689" y="-6118273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2916774">
            <a:off x="-3772339" y="-38341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2489975">
            <a:off x="-2578682" y="-6722881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844341">
            <a:off x="10423848" y="2503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 rot="8251091">
            <a:off x="14841168" y="-6760705"/>
            <a:ext cx="5280133" cy="12462121"/>
            <a:chOff x="0" y="0"/>
            <a:chExt cx="1390652" cy="328220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2844341">
            <a:off x="10934820" y="-5964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 rot="8251091">
            <a:off x="15524751" y="-7477977"/>
            <a:ext cx="5280133" cy="12462121"/>
            <a:chOff x="0" y="0"/>
            <a:chExt cx="1390652" cy="328220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169474" y="3454265"/>
            <a:ext cx="5630970" cy="5256739"/>
            <a:chOff x="0" y="0"/>
            <a:chExt cx="1483054" cy="138449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AutoShape 25"/>
          <p:cNvSpPr/>
          <p:nvPr/>
        </p:nvSpPr>
        <p:spPr>
          <a:xfrm flipV="1">
            <a:off x="5334000" y="1899529"/>
            <a:ext cx="8077200" cy="32608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Freeform 26"/>
          <p:cNvSpPr/>
          <p:nvPr/>
        </p:nvSpPr>
        <p:spPr>
          <a:xfrm>
            <a:off x="89258" y="3031802"/>
            <a:ext cx="1272584" cy="1272584"/>
          </a:xfrm>
          <a:custGeom>
            <a:avLst/>
            <a:gdLst/>
            <a:ahLst/>
            <a:cxnLst/>
            <a:rect l="l" t="t" r="r" b="b"/>
            <a:pathLst>
              <a:path w="1272584" h="1272584">
                <a:moveTo>
                  <a:pt x="0" y="0"/>
                </a:moveTo>
                <a:lnTo>
                  <a:pt x="1272584" y="0"/>
                </a:lnTo>
                <a:lnTo>
                  <a:pt x="1272584" y="1272584"/>
                </a:lnTo>
                <a:lnTo>
                  <a:pt x="0" y="12725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453061" y="5572612"/>
            <a:ext cx="905781" cy="905781"/>
          </a:xfrm>
          <a:custGeom>
            <a:avLst/>
            <a:gdLst/>
            <a:ahLst/>
            <a:cxnLst/>
            <a:rect l="l" t="t" r="r" b="b"/>
            <a:pathLst>
              <a:path w="905781" h="905781">
                <a:moveTo>
                  <a:pt x="0" y="0"/>
                </a:moveTo>
                <a:lnTo>
                  <a:pt x="905781" y="0"/>
                </a:lnTo>
                <a:lnTo>
                  <a:pt x="905781" y="905780"/>
                </a:lnTo>
                <a:lnTo>
                  <a:pt x="0" y="9057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3" name="TextBox 33"/>
          <p:cNvSpPr txBox="1"/>
          <p:nvPr/>
        </p:nvSpPr>
        <p:spPr>
          <a:xfrm>
            <a:off x="491923" y="7130201"/>
            <a:ext cx="6025271" cy="25930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Glacial Indifference Bold"/>
              </a:rPr>
              <a:t>Artillery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je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korišćen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za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simulaciju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velikog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broja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korisnika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koji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simultano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pristupaju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aplikaciji</a:t>
            </a:r>
            <a:endParaRPr lang="sr-Latn-RS" sz="3200" dirty="0">
              <a:solidFill>
                <a:schemeClr val="bg1"/>
              </a:solidFill>
              <a:latin typeface="Glacial Indifference Bold"/>
            </a:endParaRP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endParaRPr lang="sr-Latn-RS" sz="3200" spc="126" dirty="0">
              <a:solidFill>
                <a:schemeClr val="bg1"/>
              </a:solidFill>
              <a:latin typeface="Glacial Indifference Bold"/>
              <a:ea typeface="Glacial Indifference"/>
              <a:cs typeface="Glacial Indifference"/>
              <a:sym typeface="Glacial Indifference"/>
            </a:endParaRP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r>
              <a:rPr lang="sr-Latn-RS" sz="3200" spc="126" dirty="0">
                <a:solidFill>
                  <a:schemeClr val="bg1"/>
                </a:solidFill>
                <a:latin typeface="Glacial Indifference Bold"/>
                <a:ea typeface="Glacial Indifference"/>
                <a:cs typeface="Glacial Indifference"/>
                <a:sym typeface="Glacial Indifference"/>
              </a:rPr>
              <a:t>Testiranje traje 60 sekundi</a:t>
            </a: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endParaRPr lang="sr-Latn-RS" sz="3200" spc="126" dirty="0">
              <a:solidFill>
                <a:schemeClr val="bg1"/>
              </a:solidFill>
              <a:latin typeface="Glacial Indifference Bold"/>
              <a:ea typeface="Glacial Indifference"/>
              <a:cs typeface="Glacial Indifference"/>
              <a:sym typeface="Glacial Indifference"/>
            </a:endParaRP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r>
              <a:rPr lang="sr-Latn-RS" sz="3200" spc="126" dirty="0">
                <a:solidFill>
                  <a:schemeClr val="bg1"/>
                </a:solidFill>
                <a:latin typeface="Glacial Indifference Bold"/>
                <a:ea typeface="Glacial Indifference"/>
                <a:cs typeface="Glacial Indifference"/>
                <a:sym typeface="Glacial Indifference"/>
              </a:rPr>
              <a:t>10 zahteva u sekundi</a:t>
            </a: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endParaRPr lang="sr-Latn-RS" sz="3200" spc="126" dirty="0">
              <a:solidFill>
                <a:schemeClr val="bg1"/>
              </a:solidFill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35" name="Freeform 35"/>
          <p:cNvSpPr/>
          <p:nvPr/>
        </p:nvSpPr>
        <p:spPr>
          <a:xfrm>
            <a:off x="12155520" y="3229901"/>
            <a:ext cx="905781" cy="905781"/>
          </a:xfrm>
          <a:custGeom>
            <a:avLst/>
            <a:gdLst/>
            <a:ahLst/>
            <a:cxnLst/>
            <a:rect l="l" t="t" r="r" b="b"/>
            <a:pathLst>
              <a:path w="905781" h="905781">
                <a:moveTo>
                  <a:pt x="0" y="0"/>
                </a:moveTo>
                <a:lnTo>
                  <a:pt x="905780" y="0"/>
                </a:lnTo>
                <a:lnTo>
                  <a:pt x="905780" y="905780"/>
                </a:lnTo>
                <a:lnTo>
                  <a:pt x="0" y="9057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12325632" y="3363961"/>
            <a:ext cx="606351" cy="606351"/>
          </a:xfrm>
          <a:custGeom>
            <a:avLst/>
            <a:gdLst/>
            <a:ahLst/>
            <a:cxnLst/>
            <a:rect l="l" t="t" r="r" b="b"/>
            <a:pathLst>
              <a:path w="606351" h="606351">
                <a:moveTo>
                  <a:pt x="0" y="0"/>
                </a:moveTo>
                <a:lnTo>
                  <a:pt x="606352" y="0"/>
                </a:lnTo>
                <a:lnTo>
                  <a:pt x="606352" y="606352"/>
                </a:lnTo>
                <a:lnTo>
                  <a:pt x="0" y="6063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37" name="Group 37"/>
          <p:cNvGrpSpPr/>
          <p:nvPr/>
        </p:nvGrpSpPr>
        <p:grpSpPr>
          <a:xfrm>
            <a:off x="6238124" y="3079171"/>
            <a:ext cx="1748450" cy="800923"/>
            <a:chOff x="76200" y="38100"/>
            <a:chExt cx="3938803" cy="1804272"/>
          </a:xfrm>
        </p:grpSpPr>
        <p:sp>
          <p:nvSpPr>
            <p:cNvPr id="38" name="Freeform 38"/>
            <p:cNvSpPr/>
            <p:nvPr/>
          </p:nvSpPr>
          <p:spPr>
            <a:xfrm>
              <a:off x="3202203" y="1029572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2226142" y="4765742"/>
            <a:ext cx="5574302" cy="38472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Prosečno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vreme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odgovora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endParaRPr lang="sr-Latn-RS" sz="3200" dirty="0">
              <a:solidFill>
                <a:schemeClr val="bg1"/>
              </a:solidFill>
              <a:latin typeface="Glacial Indifference Bold"/>
            </a:endParaRP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endParaRPr lang="sr-Latn-RS" sz="3200" dirty="0">
              <a:solidFill>
                <a:schemeClr val="bg1"/>
              </a:solidFill>
              <a:latin typeface="Glacial Indifference Bold"/>
            </a:endParaRP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Percentili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vremena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odgovora</a:t>
            </a:r>
            <a:r>
              <a:rPr lang="sr-Latn-RS" sz="3200" dirty="0">
                <a:solidFill>
                  <a:schemeClr val="bg1"/>
                </a:solidFill>
                <a:latin typeface="Glacial Indifference Bold"/>
              </a:rPr>
              <a:t> (95. percentil i 99. percentil)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endParaRPr lang="sr-Latn-RS" sz="3200" dirty="0">
              <a:solidFill>
                <a:schemeClr val="bg1"/>
              </a:solidFill>
              <a:latin typeface="Glacial Indifference Bold"/>
            </a:endParaRP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endParaRPr lang="sr-Latn-RS" sz="3200" dirty="0">
              <a:solidFill>
                <a:schemeClr val="bg1"/>
              </a:solidFill>
              <a:latin typeface="Glacial Indifference Bold"/>
            </a:endParaRP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Vreme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trajanja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sesije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sr-Latn-RS" sz="3200" dirty="0">
                <a:solidFill>
                  <a:schemeClr val="bg1"/>
                </a:solidFill>
                <a:latin typeface="Glacial Indifference Bold"/>
              </a:rPr>
              <a:t>(maksimalno i minimalno </a:t>
            </a:r>
            <a:r>
              <a:rPr lang="en-US" sz="3200" dirty="0" err="1" smtClean="0">
                <a:solidFill>
                  <a:schemeClr val="bg1"/>
                </a:solidFill>
                <a:latin typeface="Glacial Indifference Bold"/>
              </a:rPr>
              <a:t>trajanje</a:t>
            </a:r>
            <a:r>
              <a:rPr lang="en-US" sz="3200" dirty="0" smtClean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 smtClean="0">
                <a:solidFill>
                  <a:schemeClr val="bg1"/>
                </a:solidFill>
                <a:latin typeface="Glacial Indifference Bold"/>
              </a:rPr>
              <a:t>sesije</a:t>
            </a:r>
            <a:r>
              <a:rPr lang="sr-Latn-RS" sz="3200" dirty="0" smtClean="0">
                <a:solidFill>
                  <a:schemeClr val="bg1"/>
                </a:solidFill>
                <a:latin typeface="Glacial Indifference Bold"/>
              </a:rPr>
              <a:t>)</a:t>
            </a:r>
            <a:endParaRPr lang="sr-Latn-RS" sz="3200" dirty="0">
              <a:solidFill>
                <a:schemeClr val="bg1"/>
              </a:solidFill>
              <a:latin typeface="Glacial Indifference Bold"/>
            </a:endParaRP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endParaRPr lang="pl-PL" sz="3200" dirty="0">
              <a:solidFill>
                <a:schemeClr val="bg1"/>
              </a:solidFill>
              <a:latin typeface="Glacial Indifference Bold"/>
            </a:endParaRPr>
          </a:p>
          <a:p>
            <a:pPr marL="457200" indent="-457200">
              <a:lnSpc>
                <a:spcPts val="2520"/>
              </a:lnSpc>
              <a:buFont typeface="Arial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HTTP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kodovi</a:t>
            </a:r>
            <a:r>
              <a:rPr lang="en-US" sz="3200" dirty="0">
                <a:solidFill>
                  <a:schemeClr val="bg1"/>
                </a:solidFill>
                <a:latin typeface="Glacial Indifference Bold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 Bold"/>
              </a:rPr>
              <a:t>odgovora</a:t>
            </a:r>
            <a:r>
              <a:rPr lang="sr-Latn-RS" sz="3200" dirty="0">
                <a:solidFill>
                  <a:schemeClr val="bg1"/>
                </a:solidFill>
                <a:latin typeface="Glacial Indifference Bold"/>
              </a:rPr>
              <a:t> (HTTP 200 i HTTP 500)</a:t>
            </a:r>
            <a:endParaRPr lang="en-US" sz="3200" spc="126" dirty="0">
              <a:solidFill>
                <a:schemeClr val="bg1"/>
              </a:solidFill>
              <a:latin typeface="Glacial Indifference Bold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1541111" y="5604879"/>
            <a:ext cx="3728267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70"/>
              </a:lnSpc>
            </a:pPr>
            <a:r>
              <a:rPr lang="sr-Latn-RS" sz="32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Alat za merenje performansi</a:t>
            </a:r>
            <a:endParaRPr lang="en-US" sz="3200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13108941" y="3278464"/>
            <a:ext cx="3895854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70"/>
              </a:lnSpc>
            </a:pPr>
            <a:r>
              <a:rPr lang="sr-Latn-RS" sz="32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Ključni parametri performansi</a:t>
            </a:r>
            <a:endParaRPr lang="en-US" sz="3200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46" name="TextBox 11"/>
          <p:cNvSpPr txBox="1"/>
          <p:nvPr/>
        </p:nvSpPr>
        <p:spPr>
          <a:xfrm>
            <a:off x="4652778" y="1120757"/>
            <a:ext cx="9448799" cy="550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6600" b="1" dirty="0" err="1">
                <a:solidFill>
                  <a:schemeClr val="bg1"/>
                </a:solidFill>
              </a:rPr>
              <a:t>Testiranje</a:t>
            </a:r>
            <a:r>
              <a:rPr lang="en-US" sz="6600" b="1" dirty="0">
                <a:solidFill>
                  <a:schemeClr val="bg1"/>
                </a:solidFill>
              </a:rPr>
              <a:t> </a:t>
            </a:r>
            <a:r>
              <a:rPr lang="en-US" sz="6600" b="1" dirty="0" err="1">
                <a:solidFill>
                  <a:schemeClr val="bg1"/>
                </a:solidFill>
              </a:rPr>
              <a:t>ke</a:t>
            </a:r>
            <a:r>
              <a:rPr lang="sr-Latn-RS" sz="6600" b="1" dirty="0">
                <a:solidFill>
                  <a:schemeClr val="bg1"/>
                </a:solidFill>
              </a:rPr>
              <a:t>širanja</a:t>
            </a:r>
          </a:p>
        </p:txBody>
      </p:sp>
      <p:pic>
        <p:nvPicPr>
          <p:cNvPr id="47" name="Picture 2" descr="Run load test/performance test with Artillery | (日本語) 株式会社ブリスウェル ベトナム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951" y="4356801"/>
            <a:ext cx="3296406" cy="891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810" y="2573349"/>
            <a:ext cx="6914190" cy="4115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0" name="Group 29"/>
          <p:cNvGrpSpPr/>
          <p:nvPr/>
        </p:nvGrpSpPr>
        <p:grpSpPr>
          <a:xfrm>
            <a:off x="12448404" y="3486733"/>
            <a:ext cx="360805" cy="360805"/>
            <a:chOff x="1" y="-1"/>
            <a:chExt cx="812801" cy="812800"/>
          </a:xfrm>
        </p:grpSpPr>
        <p:sp>
          <p:nvSpPr>
            <p:cNvPr id="44" name="Freeform 30"/>
            <p:cNvSpPr/>
            <p:nvPr/>
          </p:nvSpPr>
          <p:spPr>
            <a:xfrm>
              <a:off x="1" y="-1"/>
              <a:ext cx="812801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45" name="TextBox 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8" name="Group 29"/>
          <p:cNvGrpSpPr/>
          <p:nvPr/>
        </p:nvGrpSpPr>
        <p:grpSpPr>
          <a:xfrm>
            <a:off x="713000" y="5873981"/>
            <a:ext cx="360805" cy="360805"/>
            <a:chOff x="1" y="-1"/>
            <a:chExt cx="812801" cy="812800"/>
          </a:xfrm>
        </p:grpSpPr>
        <p:sp>
          <p:nvSpPr>
            <p:cNvPr id="49" name="Freeform 30"/>
            <p:cNvSpPr/>
            <p:nvPr/>
          </p:nvSpPr>
          <p:spPr>
            <a:xfrm>
              <a:off x="1" y="-1"/>
              <a:ext cx="812801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50" name="TextBox 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3973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16774">
            <a:off x="-2924782" y="250396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2489975">
            <a:off x="-1793689" y="-6118273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2916774">
            <a:off x="-3772339" y="-38341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2489975">
            <a:off x="-2578682" y="-6722881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844341">
            <a:off x="10423848" y="2503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 rot="8251091">
            <a:off x="14841168" y="-6760705"/>
            <a:ext cx="5280133" cy="12462121"/>
            <a:chOff x="0" y="0"/>
            <a:chExt cx="1390652" cy="328220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2844341">
            <a:off x="10934820" y="-5964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 rot="8251091">
            <a:off x="15524751" y="-7477977"/>
            <a:ext cx="5280133" cy="12462121"/>
            <a:chOff x="0" y="0"/>
            <a:chExt cx="1390652" cy="328220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AutoShape 25"/>
          <p:cNvSpPr/>
          <p:nvPr/>
        </p:nvSpPr>
        <p:spPr>
          <a:xfrm>
            <a:off x="4191000" y="2019300"/>
            <a:ext cx="1080933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6" name="TextBox 11"/>
          <p:cNvSpPr txBox="1"/>
          <p:nvPr/>
        </p:nvSpPr>
        <p:spPr>
          <a:xfrm>
            <a:off x="4648200" y="1174346"/>
            <a:ext cx="9982200" cy="550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6600" b="1" dirty="0" err="1">
                <a:solidFill>
                  <a:schemeClr val="bg1"/>
                </a:solidFill>
              </a:rPr>
              <a:t>Rezultati</a:t>
            </a:r>
            <a:r>
              <a:rPr lang="en-US" sz="6600" b="1" dirty="0">
                <a:solidFill>
                  <a:schemeClr val="bg1"/>
                </a:solidFill>
              </a:rPr>
              <a:t> </a:t>
            </a:r>
            <a:r>
              <a:rPr lang="en-US" sz="6600" b="1" dirty="0" err="1" smtClean="0">
                <a:solidFill>
                  <a:schemeClr val="bg1"/>
                </a:solidFill>
              </a:rPr>
              <a:t>testiranja</a:t>
            </a:r>
            <a:endParaRPr lang="sr-Latn-RS" sz="6600" b="1" dirty="0">
              <a:solidFill>
                <a:schemeClr val="bg1"/>
              </a:solidFill>
            </a:endParaRPr>
          </a:p>
        </p:txBody>
      </p:sp>
      <p:pic>
        <p:nvPicPr>
          <p:cNvPr id="45" name="Picture 4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528" y="3006532"/>
            <a:ext cx="14273304" cy="621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17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220834">
            <a:off x="-1286186" y="7656554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2814084">
            <a:off x="-101335" y="5268511"/>
            <a:ext cx="3716898" cy="8772589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8220834">
            <a:off x="-1598870" y="8278662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814084">
            <a:off x="-542197" y="5809008"/>
            <a:ext cx="3716898" cy="8772589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 flipV="1">
            <a:off x="4602855" y="2418051"/>
            <a:ext cx="11338181" cy="54518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Freeform 12"/>
          <p:cNvSpPr/>
          <p:nvPr/>
        </p:nvSpPr>
        <p:spPr>
          <a:xfrm rot="-3212654">
            <a:off x="-1973300" y="2319743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4" y="0"/>
                </a:lnTo>
                <a:lnTo>
                  <a:pt x="7912984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 rot="2194095">
            <a:off x="-1281420" y="-2137299"/>
            <a:ext cx="3716898" cy="8772589"/>
            <a:chOff x="0" y="0"/>
            <a:chExt cx="1390652" cy="328220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-3212654">
            <a:off x="-2626933" y="2079840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4" y="0"/>
                </a:lnTo>
                <a:lnTo>
                  <a:pt x="7912984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 rot="2194095">
            <a:off x="-1868549" y="-2513830"/>
            <a:ext cx="3716898" cy="8772589"/>
            <a:chOff x="0" y="0"/>
            <a:chExt cx="1390652" cy="328220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11"/>
          <p:cNvSpPr txBox="1"/>
          <p:nvPr/>
        </p:nvSpPr>
        <p:spPr>
          <a:xfrm>
            <a:off x="4986925" y="386007"/>
            <a:ext cx="10570043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b="1" dirty="0" err="1">
                <a:solidFill>
                  <a:schemeClr val="bg1"/>
                </a:solidFill>
                <a:latin typeface="+mj-lt"/>
              </a:rPr>
              <a:t>Upoređivanje</a:t>
            </a:r>
            <a:r>
              <a:rPr lang="en-US" sz="6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6000" b="1" dirty="0" err="1">
                <a:solidFill>
                  <a:schemeClr val="bg1"/>
                </a:solidFill>
                <a:latin typeface="+mj-lt"/>
              </a:rPr>
              <a:t>keširanja</a:t>
            </a:r>
            <a:r>
              <a:rPr lang="en-US" sz="6000" b="1" dirty="0">
                <a:solidFill>
                  <a:schemeClr val="bg1"/>
                </a:solidFill>
                <a:latin typeface="+mj-lt"/>
              </a:rPr>
              <a:t> u </a:t>
            </a:r>
            <a:r>
              <a:rPr lang="en-US" sz="6000" b="1" dirty="0" err="1">
                <a:solidFill>
                  <a:schemeClr val="bg1"/>
                </a:solidFill>
                <a:latin typeface="+mj-lt"/>
              </a:rPr>
              <a:t>odnosu</a:t>
            </a:r>
            <a:r>
              <a:rPr lang="en-US" sz="6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6000" b="1" dirty="0" err="1">
                <a:solidFill>
                  <a:schemeClr val="bg1"/>
                </a:solidFill>
                <a:latin typeface="+mj-lt"/>
              </a:rPr>
              <a:t>na</a:t>
            </a:r>
            <a:r>
              <a:rPr lang="en-US" sz="6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6000" b="1" dirty="0" err="1">
                <a:solidFill>
                  <a:schemeClr val="bg1"/>
                </a:solidFill>
                <a:latin typeface="+mj-lt"/>
              </a:rPr>
              <a:t>scenarijo</a:t>
            </a:r>
            <a:r>
              <a:rPr lang="en-US" sz="6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6000" b="1" dirty="0" err="1">
                <a:solidFill>
                  <a:schemeClr val="bg1"/>
                </a:solidFill>
                <a:latin typeface="+mj-lt"/>
              </a:rPr>
              <a:t>bez</a:t>
            </a:r>
            <a:r>
              <a:rPr lang="en-US" sz="6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6000" b="1" dirty="0" err="1">
                <a:solidFill>
                  <a:schemeClr val="bg1"/>
                </a:solidFill>
                <a:latin typeface="+mj-lt"/>
              </a:rPr>
              <a:t>keširanja</a:t>
            </a:r>
            <a:endParaRPr lang="en-US" sz="6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5" name="Picture 2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411" y="2968783"/>
            <a:ext cx="10675756" cy="67784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220834">
            <a:off x="-1286186" y="7656554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2814084">
            <a:off x="-101335" y="5268511"/>
            <a:ext cx="3716898" cy="8772589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8220834">
            <a:off x="-1598870" y="8278662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814084">
            <a:off x="-542197" y="5809008"/>
            <a:ext cx="3716898" cy="8772589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5720583" y="2899256"/>
            <a:ext cx="3092919" cy="55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67"/>
              </a:lnSpc>
            </a:pPr>
            <a:r>
              <a:rPr lang="sr-Latn-RS" sz="4000" spc="21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1. Uvod</a:t>
            </a:r>
            <a:endParaRPr lang="en-US" sz="4000" spc="213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2" name="TextBox 52"/>
          <p:cNvSpPr txBox="1"/>
          <p:nvPr/>
        </p:nvSpPr>
        <p:spPr>
          <a:xfrm>
            <a:off x="5720583" y="3797932"/>
            <a:ext cx="5837949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67"/>
              </a:lnSpc>
            </a:pPr>
            <a:r>
              <a:rPr lang="sr-Latn-RS" sz="4000" spc="21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2. Keširanje podataka</a:t>
            </a:r>
            <a:endParaRPr lang="en-US" sz="4000" spc="213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3" name="TextBox 53"/>
          <p:cNvSpPr txBox="1"/>
          <p:nvPr/>
        </p:nvSpPr>
        <p:spPr>
          <a:xfrm>
            <a:off x="5720583" y="4735545"/>
            <a:ext cx="5837949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67"/>
              </a:lnSpc>
            </a:pPr>
            <a:r>
              <a:rPr lang="sr-Latn-RS" sz="4000" spc="21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3. Web keširanje</a:t>
            </a:r>
            <a:endParaRPr lang="en-US" sz="4000" spc="213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5711779" y="5440438"/>
            <a:ext cx="8885949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67"/>
              </a:lnSpc>
            </a:pPr>
            <a:r>
              <a:rPr lang="sr-Latn-RS" sz="4000" spc="21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4. </a:t>
            </a:r>
            <a:r>
              <a:rPr lang="en-US" sz="4000" spc="213" dirty="0" err="1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Memcached</a:t>
            </a:r>
            <a:endParaRPr lang="en-US" sz="4000" spc="213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55" name="TextBox 55"/>
          <p:cNvSpPr txBox="1"/>
          <p:nvPr/>
        </p:nvSpPr>
        <p:spPr>
          <a:xfrm>
            <a:off x="5711779" y="6296118"/>
            <a:ext cx="11552949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67"/>
              </a:lnSpc>
            </a:pPr>
            <a:r>
              <a:rPr lang="sr-Latn-RS" sz="4000" spc="21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5. Implementacija keširanja</a:t>
            </a:r>
          </a:p>
          <a:p>
            <a:pPr algn="l">
              <a:lnSpc>
                <a:spcPts val="4267"/>
              </a:lnSpc>
            </a:pPr>
            <a:r>
              <a:rPr lang="sr-Latn-RS" sz="4000" spc="21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kod web </a:t>
            </a:r>
            <a:r>
              <a:rPr lang="sr-Latn-RS" sz="4000" spc="213" dirty="0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aplikacija</a:t>
            </a:r>
            <a:endParaRPr lang="en-US" sz="4000" spc="213" dirty="0" smtClean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64" name="TextBox 64"/>
          <p:cNvSpPr txBox="1"/>
          <p:nvPr/>
        </p:nvSpPr>
        <p:spPr>
          <a:xfrm>
            <a:off x="5711779" y="7472339"/>
            <a:ext cx="7385817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67"/>
              </a:lnSpc>
            </a:pPr>
            <a:r>
              <a:rPr lang="en-US" sz="4000" spc="213" dirty="0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7</a:t>
            </a:r>
            <a:r>
              <a:rPr lang="sr-Latn-RS" sz="4000" spc="213" dirty="0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 </a:t>
            </a:r>
            <a:r>
              <a:rPr lang="en-US" sz="4000" spc="213" dirty="0" err="1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Testiranje</a:t>
            </a:r>
            <a:r>
              <a:rPr lang="en-US" sz="4000" spc="213" dirty="0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4000" spc="213" dirty="0" err="1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ke</a:t>
            </a:r>
            <a:r>
              <a:rPr lang="sr-Latn-RS" sz="4000" spc="213" dirty="0" smtClean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širanja</a:t>
            </a:r>
            <a:endParaRPr lang="en-US" sz="4000" spc="213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119" name="AutoShape 119"/>
          <p:cNvSpPr/>
          <p:nvPr/>
        </p:nvSpPr>
        <p:spPr>
          <a:xfrm flipV="1">
            <a:off x="6033267" y="2406122"/>
            <a:ext cx="6228199" cy="3418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1" name="TextBox 12"/>
          <p:cNvSpPr txBox="1"/>
          <p:nvPr/>
        </p:nvSpPr>
        <p:spPr>
          <a:xfrm>
            <a:off x="260687" y="1200545"/>
            <a:ext cx="18288000" cy="936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05"/>
              </a:lnSpc>
            </a:pPr>
            <a:r>
              <a:rPr lang="sr-Latn-RS" sz="7200" b="1" spc="365" dirty="0">
                <a:solidFill>
                  <a:srgbClr val="FFFFFF"/>
                </a:solidFill>
                <a:latin typeface="Calibri (Headings)"/>
                <a:ea typeface="Glacial Indifference"/>
                <a:cs typeface="Glacial Indifference"/>
                <a:sym typeface="Glacial Indifference"/>
              </a:rPr>
              <a:t>SADRŽAJ</a:t>
            </a:r>
            <a:endParaRPr lang="en-US" sz="7200" b="1" spc="365" dirty="0">
              <a:solidFill>
                <a:srgbClr val="FFFFFF"/>
              </a:solidFill>
              <a:latin typeface="Calibri (Headings)"/>
              <a:ea typeface="Glacial Indifference"/>
              <a:cs typeface="Glacial Indifference"/>
              <a:sym typeface="Glacial Indifference"/>
            </a:endParaRP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48238" y="9647238"/>
            <a:ext cx="487362" cy="487362"/>
          </a:xfrm>
          <a:prstGeom prst="rect">
            <a:avLst/>
          </a:prstGeom>
        </p:spPr>
      </p:pic>
      <p:sp>
        <p:nvSpPr>
          <p:cNvPr id="62" name="TextBox 64"/>
          <p:cNvSpPr txBox="1"/>
          <p:nvPr/>
        </p:nvSpPr>
        <p:spPr>
          <a:xfrm>
            <a:off x="5832095" y="8172372"/>
            <a:ext cx="5263881" cy="55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67"/>
              </a:lnSpc>
            </a:pPr>
            <a:r>
              <a:rPr lang="sr-Latn-RS" sz="4000" spc="21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6. Zaključak</a:t>
            </a:r>
            <a:endParaRPr lang="en-US" sz="4000" spc="213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220834">
            <a:off x="-1286186" y="7656554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2814084">
            <a:off x="-101335" y="5268511"/>
            <a:ext cx="3716898" cy="8772589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8220834">
            <a:off x="-1598870" y="8278662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814084">
            <a:off x="-542197" y="5809008"/>
            <a:ext cx="3716898" cy="8772589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 flipV="1">
            <a:off x="4095776" y="1980721"/>
            <a:ext cx="1327782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Freeform 12"/>
          <p:cNvSpPr/>
          <p:nvPr/>
        </p:nvSpPr>
        <p:spPr>
          <a:xfrm rot="-3212654">
            <a:off x="-1925368" y="2347369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4" y="0"/>
                </a:lnTo>
                <a:lnTo>
                  <a:pt x="7912984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 rot="2194095">
            <a:off x="-1281420" y="-2137299"/>
            <a:ext cx="3716898" cy="8772589"/>
            <a:chOff x="0" y="0"/>
            <a:chExt cx="1390652" cy="328220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-3212654">
            <a:off x="-2626933" y="2079840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4" y="0"/>
                </a:lnTo>
                <a:lnTo>
                  <a:pt x="7912984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 rot="2194095">
            <a:off x="-1868549" y="-2513830"/>
            <a:ext cx="3716898" cy="8772589"/>
            <a:chOff x="0" y="0"/>
            <a:chExt cx="1390652" cy="328220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11"/>
          <p:cNvSpPr txBox="1"/>
          <p:nvPr/>
        </p:nvSpPr>
        <p:spPr>
          <a:xfrm>
            <a:off x="3733800" y="817488"/>
            <a:ext cx="14131554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b="1" dirty="0" err="1" smtClean="0">
                <a:solidFill>
                  <a:schemeClr val="bg1"/>
                </a:solidFill>
              </a:rPr>
              <a:t>Upore</a:t>
            </a:r>
            <a:r>
              <a:rPr lang="sr-Latn-RS" sz="6000" b="1" dirty="0">
                <a:solidFill>
                  <a:schemeClr val="bg1"/>
                </a:solidFill>
              </a:rPr>
              <a:t>đ</a:t>
            </a:r>
            <a:r>
              <a:rPr lang="en-US" sz="6000" b="1" dirty="0" smtClean="0">
                <a:solidFill>
                  <a:schemeClr val="bg1"/>
                </a:solidFill>
              </a:rPr>
              <a:t>i</a:t>
            </a:r>
            <a:r>
              <a:rPr lang="sr-Latn-RS" sz="6000" b="1" dirty="0" smtClean="0">
                <a:solidFill>
                  <a:schemeClr val="bg1"/>
                </a:solidFill>
              </a:rPr>
              <a:t>v</a:t>
            </a:r>
            <a:r>
              <a:rPr lang="en-US" sz="6000" b="1" dirty="0" err="1" smtClean="0">
                <a:solidFill>
                  <a:schemeClr val="bg1"/>
                </a:solidFill>
              </a:rPr>
              <a:t>anje</a:t>
            </a:r>
            <a:r>
              <a:rPr lang="en-US" sz="6000" b="1" dirty="0" smtClean="0">
                <a:solidFill>
                  <a:schemeClr val="bg1"/>
                </a:solidFill>
              </a:rPr>
              <a:t> </a:t>
            </a:r>
            <a:r>
              <a:rPr lang="en-US" sz="6000" b="1" dirty="0" err="1">
                <a:solidFill>
                  <a:schemeClr val="bg1"/>
                </a:solidFill>
              </a:rPr>
              <a:t>različitih</a:t>
            </a:r>
            <a:r>
              <a:rPr lang="en-US" sz="6000" b="1" dirty="0">
                <a:solidFill>
                  <a:schemeClr val="bg1"/>
                </a:solidFill>
              </a:rPr>
              <a:t> </a:t>
            </a:r>
            <a:r>
              <a:rPr lang="en-US" sz="6000" b="1" dirty="0" err="1">
                <a:solidFill>
                  <a:schemeClr val="bg1"/>
                </a:solidFill>
              </a:rPr>
              <a:t>tipova</a:t>
            </a:r>
            <a:r>
              <a:rPr lang="en-US" sz="6000" b="1" dirty="0">
                <a:solidFill>
                  <a:schemeClr val="bg1"/>
                </a:solidFill>
              </a:rPr>
              <a:t> </a:t>
            </a:r>
            <a:r>
              <a:rPr lang="en-US" sz="6000" b="1" dirty="0" err="1">
                <a:solidFill>
                  <a:schemeClr val="bg1"/>
                </a:solidFill>
              </a:rPr>
              <a:t>keširanja</a:t>
            </a:r>
            <a:endParaRPr lang="en-US" sz="6000" dirty="0">
              <a:solidFill>
                <a:schemeClr val="bg1"/>
              </a:solidFill>
            </a:endParaRPr>
          </a:p>
        </p:txBody>
      </p:sp>
      <p:pic>
        <p:nvPicPr>
          <p:cNvPr id="21" name="Picture 20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4" r="3997"/>
          <a:stretch/>
        </p:blipFill>
        <p:spPr bwMode="auto">
          <a:xfrm>
            <a:off x="4071880" y="2729180"/>
            <a:ext cx="6977120" cy="605216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Picture 21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6" t="2" r="11285" b="15"/>
          <a:stretch/>
        </p:blipFill>
        <p:spPr bwMode="auto">
          <a:xfrm>
            <a:off x="11963400" y="2767280"/>
            <a:ext cx="5181600" cy="601406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2613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602126"/>
            <a:ext cx="18288000" cy="1499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7200" b="1" dirty="0" err="1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Zaklju</a:t>
            </a:r>
            <a:r>
              <a:rPr lang="sr-Latn-RS" sz="7200" b="1" dirty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čak</a:t>
            </a:r>
            <a:endParaRPr lang="en-US" sz="7200" b="1" dirty="0">
              <a:solidFill>
                <a:srgbClr val="FFFFFF"/>
              </a:solidFill>
              <a:latin typeface="Glacial Indifference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6328515" y="2247917"/>
            <a:ext cx="5630970" cy="2693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3202699" y="5159005"/>
            <a:ext cx="5638545" cy="979697"/>
          </a:xfrm>
          <a:custGeom>
            <a:avLst/>
            <a:gdLst/>
            <a:ahLst/>
            <a:cxnLst/>
            <a:rect l="l" t="t" r="r" b="b"/>
            <a:pathLst>
              <a:path w="5638545" h="979697">
                <a:moveTo>
                  <a:pt x="0" y="0"/>
                </a:moveTo>
                <a:lnTo>
                  <a:pt x="5638546" y="0"/>
                </a:lnTo>
                <a:lnTo>
                  <a:pt x="5638546" y="979697"/>
                </a:lnTo>
                <a:lnTo>
                  <a:pt x="0" y="979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083232" y="3199568"/>
            <a:ext cx="5630969" cy="2248732"/>
            <a:chOff x="0" y="0"/>
            <a:chExt cx="1483054" cy="13844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566223" y="5159004"/>
            <a:ext cx="5638545" cy="979697"/>
          </a:xfrm>
          <a:custGeom>
            <a:avLst/>
            <a:gdLst/>
            <a:ahLst/>
            <a:cxnLst/>
            <a:rect l="l" t="t" r="r" b="b"/>
            <a:pathLst>
              <a:path w="5638545" h="979697">
                <a:moveTo>
                  <a:pt x="0" y="0"/>
                </a:moveTo>
                <a:lnTo>
                  <a:pt x="5638546" y="0"/>
                </a:lnTo>
                <a:lnTo>
                  <a:pt x="5638546" y="979697"/>
                </a:lnTo>
                <a:lnTo>
                  <a:pt x="0" y="979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9454331" y="3199568"/>
            <a:ext cx="5630970" cy="2248733"/>
            <a:chOff x="0" y="0"/>
            <a:chExt cx="1483054" cy="138449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3049385" y="3242609"/>
            <a:ext cx="260149" cy="377513"/>
          </a:xfrm>
          <a:custGeom>
            <a:avLst/>
            <a:gdLst/>
            <a:ahLst/>
            <a:cxnLst/>
            <a:rect l="l" t="t" r="r" b="b"/>
            <a:pathLst>
              <a:path w="1272584" h="1272584">
                <a:moveTo>
                  <a:pt x="0" y="0"/>
                </a:moveTo>
                <a:lnTo>
                  <a:pt x="1272584" y="0"/>
                </a:lnTo>
                <a:lnTo>
                  <a:pt x="1272584" y="1272584"/>
                </a:lnTo>
                <a:lnTo>
                  <a:pt x="0" y="12725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3290516" y="3481351"/>
            <a:ext cx="905781" cy="905781"/>
          </a:xfrm>
          <a:custGeom>
            <a:avLst/>
            <a:gdLst/>
            <a:ahLst/>
            <a:cxnLst/>
            <a:rect l="l" t="t" r="r" b="b"/>
            <a:pathLst>
              <a:path w="905781" h="905781">
                <a:moveTo>
                  <a:pt x="0" y="0"/>
                </a:moveTo>
                <a:lnTo>
                  <a:pt x="905781" y="0"/>
                </a:lnTo>
                <a:lnTo>
                  <a:pt x="905781" y="905780"/>
                </a:lnTo>
                <a:lnTo>
                  <a:pt x="0" y="9057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471079" y="3644825"/>
            <a:ext cx="606351" cy="606351"/>
          </a:xfrm>
          <a:custGeom>
            <a:avLst/>
            <a:gdLst/>
            <a:ahLst/>
            <a:cxnLst/>
            <a:rect l="l" t="t" r="r" b="b"/>
            <a:pathLst>
              <a:path w="606351" h="606351">
                <a:moveTo>
                  <a:pt x="0" y="0"/>
                </a:moveTo>
                <a:lnTo>
                  <a:pt x="606351" y="0"/>
                </a:lnTo>
                <a:lnTo>
                  <a:pt x="606351" y="606352"/>
                </a:lnTo>
                <a:lnTo>
                  <a:pt x="0" y="6063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sr-Latn-RS" dirty="0"/>
          </a:p>
        </p:txBody>
      </p:sp>
      <p:grpSp>
        <p:nvGrpSpPr>
          <p:cNvPr id="15" name="Group 15"/>
          <p:cNvGrpSpPr/>
          <p:nvPr/>
        </p:nvGrpSpPr>
        <p:grpSpPr>
          <a:xfrm>
            <a:off x="3505932" y="3398826"/>
            <a:ext cx="415884" cy="699795"/>
            <a:chOff x="76200" y="38100"/>
            <a:chExt cx="936878" cy="1576457"/>
          </a:xfrm>
        </p:grpSpPr>
        <p:sp>
          <p:nvSpPr>
            <p:cNvPr id="16" name="Freeform 16"/>
            <p:cNvSpPr/>
            <p:nvPr/>
          </p:nvSpPr>
          <p:spPr>
            <a:xfrm>
              <a:off x="200278" y="801757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  <p:txBody>
            <a:bodyPr/>
            <a:lstStyle/>
            <a:p>
              <a:endParaRPr lang="sr-Latn-RS" dirty="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19" name="Freeform 19"/>
          <p:cNvSpPr/>
          <p:nvPr/>
        </p:nvSpPr>
        <p:spPr>
          <a:xfrm>
            <a:off x="9700569" y="3346145"/>
            <a:ext cx="1272584" cy="1272584"/>
          </a:xfrm>
          <a:custGeom>
            <a:avLst/>
            <a:gdLst/>
            <a:ahLst/>
            <a:cxnLst/>
            <a:rect l="l" t="t" r="r" b="b"/>
            <a:pathLst>
              <a:path w="1272584" h="1272584">
                <a:moveTo>
                  <a:pt x="0" y="0"/>
                </a:moveTo>
                <a:lnTo>
                  <a:pt x="1272584" y="0"/>
                </a:lnTo>
                <a:lnTo>
                  <a:pt x="1272584" y="1272584"/>
                </a:lnTo>
                <a:lnTo>
                  <a:pt x="0" y="12725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9845016" y="3487392"/>
            <a:ext cx="905781" cy="905781"/>
          </a:xfrm>
          <a:custGeom>
            <a:avLst/>
            <a:gdLst/>
            <a:ahLst/>
            <a:cxnLst/>
            <a:rect l="l" t="t" r="r" b="b"/>
            <a:pathLst>
              <a:path w="905781" h="905781">
                <a:moveTo>
                  <a:pt x="0" y="0"/>
                </a:moveTo>
                <a:lnTo>
                  <a:pt x="905780" y="0"/>
                </a:lnTo>
                <a:lnTo>
                  <a:pt x="905780" y="905780"/>
                </a:lnTo>
                <a:lnTo>
                  <a:pt x="0" y="9057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0001713" y="3664765"/>
            <a:ext cx="606351" cy="606351"/>
          </a:xfrm>
          <a:custGeom>
            <a:avLst/>
            <a:gdLst/>
            <a:ahLst/>
            <a:cxnLst/>
            <a:rect l="l" t="t" r="r" b="b"/>
            <a:pathLst>
              <a:path w="606351" h="606351">
                <a:moveTo>
                  <a:pt x="0" y="0"/>
                </a:moveTo>
                <a:lnTo>
                  <a:pt x="606352" y="0"/>
                </a:lnTo>
                <a:lnTo>
                  <a:pt x="606352" y="606352"/>
                </a:lnTo>
                <a:lnTo>
                  <a:pt x="0" y="6063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sr-Latn-RS" dirty="0"/>
          </a:p>
        </p:txBody>
      </p:sp>
      <p:grpSp>
        <p:nvGrpSpPr>
          <p:cNvPr id="22" name="Group 22"/>
          <p:cNvGrpSpPr/>
          <p:nvPr/>
        </p:nvGrpSpPr>
        <p:grpSpPr>
          <a:xfrm>
            <a:off x="10125228" y="2992161"/>
            <a:ext cx="360805" cy="1118948"/>
            <a:chOff x="-5" y="38100"/>
            <a:chExt cx="812800" cy="2520700"/>
          </a:xfrm>
        </p:grpSpPr>
        <p:sp>
          <p:nvSpPr>
            <p:cNvPr id="23" name="Freeform 23"/>
            <p:cNvSpPr/>
            <p:nvPr/>
          </p:nvSpPr>
          <p:spPr>
            <a:xfrm>
              <a:off x="-5" y="174600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4169131" y="3620122"/>
            <a:ext cx="3728267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70"/>
              </a:lnSpc>
            </a:pPr>
            <a:r>
              <a:rPr lang="sr-Latn-RS" sz="2835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Značajno poboljšanje performansi</a:t>
            </a:r>
            <a:endParaRPr lang="en-US" sz="2835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0805855" y="3620122"/>
            <a:ext cx="3728267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70"/>
              </a:lnSpc>
            </a:pPr>
            <a:r>
              <a:rPr lang="sr-Latn-RS" sz="2835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Memcached sa keširanjem sajta kao najbolja strategija</a:t>
            </a:r>
            <a:endParaRPr lang="en-US" sz="2835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55" name="Freeform 4"/>
          <p:cNvSpPr/>
          <p:nvPr/>
        </p:nvSpPr>
        <p:spPr>
          <a:xfrm>
            <a:off x="6406791" y="8622594"/>
            <a:ext cx="5638545" cy="979697"/>
          </a:xfrm>
          <a:custGeom>
            <a:avLst/>
            <a:gdLst/>
            <a:ahLst/>
            <a:cxnLst/>
            <a:rect l="l" t="t" r="r" b="b"/>
            <a:pathLst>
              <a:path w="5638545" h="979697">
                <a:moveTo>
                  <a:pt x="0" y="0"/>
                </a:moveTo>
                <a:lnTo>
                  <a:pt x="5638546" y="0"/>
                </a:lnTo>
                <a:lnTo>
                  <a:pt x="5638546" y="979697"/>
                </a:lnTo>
                <a:lnTo>
                  <a:pt x="0" y="979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56" name="Group 5"/>
          <p:cNvGrpSpPr/>
          <p:nvPr/>
        </p:nvGrpSpPr>
        <p:grpSpPr>
          <a:xfrm>
            <a:off x="6152731" y="6584160"/>
            <a:ext cx="5661219" cy="2310615"/>
            <a:chOff x="-7967" y="-38100"/>
            <a:chExt cx="1491021" cy="1422591"/>
          </a:xfrm>
        </p:grpSpPr>
        <p:sp>
          <p:nvSpPr>
            <p:cNvPr id="57" name="Freeform 6"/>
            <p:cNvSpPr/>
            <p:nvPr/>
          </p:nvSpPr>
          <p:spPr>
            <a:xfrm>
              <a:off x="-7967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63636"/>
            </a:solidFill>
          </p:spPr>
          <p:txBody>
            <a:bodyPr/>
            <a:lstStyle/>
            <a:p>
              <a:endParaRPr lang="sr-Latn-RS" dirty="0"/>
            </a:p>
          </p:txBody>
        </p:sp>
        <p:sp>
          <p:nvSpPr>
            <p:cNvPr id="58" name="TextBox 7"/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3" name="Freeform 12"/>
          <p:cNvSpPr/>
          <p:nvPr/>
        </p:nvSpPr>
        <p:spPr>
          <a:xfrm>
            <a:off x="6224009" y="7478483"/>
            <a:ext cx="1272584" cy="1272584"/>
          </a:xfrm>
          <a:custGeom>
            <a:avLst/>
            <a:gdLst/>
            <a:ahLst/>
            <a:cxnLst/>
            <a:rect l="l" t="t" r="r" b="b"/>
            <a:pathLst>
              <a:path w="1272584" h="1272584">
                <a:moveTo>
                  <a:pt x="0" y="0"/>
                </a:moveTo>
                <a:lnTo>
                  <a:pt x="1272584" y="0"/>
                </a:lnTo>
                <a:lnTo>
                  <a:pt x="1272584" y="1272584"/>
                </a:lnTo>
                <a:lnTo>
                  <a:pt x="0" y="12725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4" name="Freeform 13"/>
          <p:cNvSpPr/>
          <p:nvPr/>
        </p:nvSpPr>
        <p:spPr>
          <a:xfrm>
            <a:off x="6450190" y="6953388"/>
            <a:ext cx="905781" cy="905781"/>
          </a:xfrm>
          <a:custGeom>
            <a:avLst/>
            <a:gdLst/>
            <a:ahLst/>
            <a:cxnLst/>
            <a:rect l="l" t="t" r="r" b="b"/>
            <a:pathLst>
              <a:path w="905781" h="905781">
                <a:moveTo>
                  <a:pt x="0" y="0"/>
                </a:moveTo>
                <a:lnTo>
                  <a:pt x="905781" y="0"/>
                </a:lnTo>
                <a:lnTo>
                  <a:pt x="905781" y="905780"/>
                </a:lnTo>
                <a:lnTo>
                  <a:pt x="0" y="9057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5" name="Freeform 14"/>
          <p:cNvSpPr/>
          <p:nvPr/>
        </p:nvSpPr>
        <p:spPr>
          <a:xfrm>
            <a:off x="6588078" y="7064342"/>
            <a:ext cx="606351" cy="606351"/>
          </a:xfrm>
          <a:custGeom>
            <a:avLst/>
            <a:gdLst/>
            <a:ahLst/>
            <a:cxnLst/>
            <a:rect l="l" t="t" r="r" b="b"/>
            <a:pathLst>
              <a:path w="606351" h="606351">
                <a:moveTo>
                  <a:pt x="0" y="0"/>
                </a:moveTo>
                <a:lnTo>
                  <a:pt x="606351" y="0"/>
                </a:lnTo>
                <a:lnTo>
                  <a:pt x="606351" y="606352"/>
                </a:lnTo>
                <a:lnTo>
                  <a:pt x="0" y="6063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sr-Latn-RS" dirty="0"/>
          </a:p>
        </p:txBody>
      </p:sp>
      <p:grpSp>
        <p:nvGrpSpPr>
          <p:cNvPr id="66" name="Group 15"/>
          <p:cNvGrpSpPr/>
          <p:nvPr/>
        </p:nvGrpSpPr>
        <p:grpSpPr>
          <a:xfrm>
            <a:off x="6665898" y="7001274"/>
            <a:ext cx="405435" cy="576422"/>
            <a:chOff x="76200" y="38100"/>
            <a:chExt cx="913339" cy="1298530"/>
          </a:xfrm>
        </p:grpSpPr>
        <p:sp>
          <p:nvSpPr>
            <p:cNvPr id="67" name="Freeform 16"/>
            <p:cNvSpPr/>
            <p:nvPr/>
          </p:nvSpPr>
          <p:spPr>
            <a:xfrm>
              <a:off x="176739" y="5238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  <p:txBody>
            <a:bodyPr/>
            <a:lstStyle/>
            <a:p>
              <a:endParaRPr lang="sr-Latn-RS" dirty="0"/>
            </a:p>
          </p:txBody>
        </p:sp>
        <p:sp>
          <p:nvSpPr>
            <p:cNvPr id="68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7" name="TextBox 28"/>
          <p:cNvSpPr txBox="1"/>
          <p:nvPr/>
        </p:nvSpPr>
        <p:spPr>
          <a:xfrm>
            <a:off x="7373223" y="7083711"/>
            <a:ext cx="3728267" cy="102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70"/>
              </a:lnSpc>
            </a:pPr>
            <a:r>
              <a:rPr lang="en-US" sz="2800" b="1" dirty="0" err="1">
                <a:solidFill>
                  <a:schemeClr val="bg1"/>
                </a:solidFill>
                <a:latin typeface="Glacial Indifference Bold"/>
              </a:rPr>
              <a:t>Eliminacija</a:t>
            </a:r>
            <a:r>
              <a:rPr lang="en-US" sz="2800" b="1" dirty="0">
                <a:solidFill>
                  <a:schemeClr val="bg1"/>
                </a:solidFill>
                <a:latin typeface="Glacial Indifference Bold"/>
              </a:rPr>
              <a:t> HTTP </a:t>
            </a:r>
            <a:r>
              <a:rPr lang="en-US" sz="2800" b="1" dirty="0" err="1">
                <a:solidFill>
                  <a:schemeClr val="bg1"/>
                </a:solidFill>
                <a:latin typeface="Glacial Indifference Bold"/>
              </a:rPr>
              <a:t>grešaka</a:t>
            </a:r>
            <a:endParaRPr lang="en-US" sz="2800" b="1" dirty="0">
              <a:solidFill>
                <a:schemeClr val="bg1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299043">
            <a:off x="-1746670" y="4230785"/>
            <a:ext cx="11240987" cy="1825430"/>
          </a:xfrm>
          <a:custGeom>
            <a:avLst/>
            <a:gdLst/>
            <a:ahLst/>
            <a:cxnLst/>
            <a:rect l="l" t="t" r="r" b="b"/>
            <a:pathLst>
              <a:path w="11240987" h="1825430">
                <a:moveTo>
                  <a:pt x="0" y="0"/>
                </a:moveTo>
                <a:lnTo>
                  <a:pt x="11240987" y="0"/>
                </a:lnTo>
                <a:lnTo>
                  <a:pt x="11240987" y="1825430"/>
                </a:lnTo>
                <a:lnTo>
                  <a:pt x="0" y="1825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6995"/>
            </a:stretch>
          </a:blipFill>
        </p:spPr>
      </p:sp>
      <p:grpSp>
        <p:nvGrpSpPr>
          <p:cNvPr id="3" name="Group 3"/>
          <p:cNvGrpSpPr/>
          <p:nvPr/>
        </p:nvGrpSpPr>
        <p:grpSpPr>
          <a:xfrm rot="1107706">
            <a:off x="-921467" y="-1570623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4299043">
            <a:off x="-2646668" y="4025505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1107706">
            <a:off x="-1880460" y="-1819814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703396" y="2066928"/>
            <a:ext cx="9232099" cy="3041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72"/>
              </a:lnSpc>
            </a:pPr>
            <a:r>
              <a:rPr lang="sr-Latn-RS" sz="17551" dirty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Hvala</a:t>
            </a:r>
            <a:r>
              <a:rPr lang="sr-Latn-RS" sz="17551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endParaRPr lang="en-US" sz="17551" dirty="0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077200" y="4393737"/>
            <a:ext cx="9448800" cy="21643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sr-Latn-RS" sz="14064" b="1" dirty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na pažnji!</a:t>
            </a:r>
            <a:endParaRPr lang="en-US" sz="14064" b="1" dirty="0">
              <a:solidFill>
                <a:srgbClr val="FFFFFF"/>
              </a:solidFill>
              <a:latin typeface="Glacial Indifference"/>
              <a:ea typeface="League Spartan"/>
              <a:cs typeface="League Spartan"/>
              <a:sym typeface="League Spart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60925" y="7665293"/>
            <a:ext cx="18336773" cy="3186014"/>
          </a:xfrm>
          <a:custGeom>
            <a:avLst/>
            <a:gdLst/>
            <a:ahLst/>
            <a:cxnLst/>
            <a:rect l="l" t="t" r="r" b="b"/>
            <a:pathLst>
              <a:path w="18336773" h="3186014">
                <a:moveTo>
                  <a:pt x="0" y="0"/>
                </a:moveTo>
                <a:lnTo>
                  <a:pt x="18336773" y="0"/>
                </a:lnTo>
                <a:lnTo>
                  <a:pt x="18336773" y="3186014"/>
                </a:lnTo>
                <a:lnTo>
                  <a:pt x="0" y="31860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5400000">
            <a:off x="7806054" y="-402391"/>
            <a:ext cx="2675891" cy="20328738"/>
            <a:chOff x="0" y="0"/>
            <a:chExt cx="432040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2040" cy="3282205"/>
            </a:xfrm>
            <a:custGeom>
              <a:avLst/>
              <a:gdLst/>
              <a:ahLst/>
              <a:cxnLst/>
              <a:rect l="l" t="t" r="r" b="b"/>
              <a:pathLst>
                <a:path w="432040" h="3282205">
                  <a:moveTo>
                    <a:pt x="0" y="0"/>
                  </a:moveTo>
                  <a:lnTo>
                    <a:pt x="432040" y="0"/>
                  </a:lnTo>
                  <a:lnTo>
                    <a:pt x="432040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2040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10766903">
            <a:off x="-46013" y="8512224"/>
            <a:ext cx="18336773" cy="3186014"/>
          </a:xfrm>
          <a:custGeom>
            <a:avLst/>
            <a:gdLst/>
            <a:ahLst/>
            <a:cxnLst/>
            <a:rect l="l" t="t" r="r" b="b"/>
            <a:pathLst>
              <a:path w="18336773" h="3186014">
                <a:moveTo>
                  <a:pt x="0" y="0"/>
                </a:moveTo>
                <a:lnTo>
                  <a:pt x="18336773" y="0"/>
                </a:lnTo>
                <a:lnTo>
                  <a:pt x="18336773" y="3186015"/>
                </a:lnTo>
                <a:lnTo>
                  <a:pt x="0" y="31860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5426346">
            <a:off x="8735248" y="-59138"/>
            <a:ext cx="1489766" cy="20328738"/>
            <a:chOff x="0" y="0"/>
            <a:chExt cx="24053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0532" cy="3282205"/>
            </a:xfrm>
            <a:custGeom>
              <a:avLst/>
              <a:gdLst/>
              <a:ahLst/>
              <a:cxnLst/>
              <a:rect l="l" t="t" r="r" b="b"/>
              <a:pathLst>
                <a:path w="240532" h="3282205">
                  <a:moveTo>
                    <a:pt x="0" y="0"/>
                  </a:moveTo>
                  <a:lnTo>
                    <a:pt x="240532" y="0"/>
                  </a:lnTo>
                  <a:lnTo>
                    <a:pt x="24053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4053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908054" y="3042138"/>
            <a:ext cx="4419600" cy="1969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b="1" dirty="0" err="1">
                <a:solidFill>
                  <a:schemeClr val="bg1"/>
                </a:solidFill>
                <a:latin typeface="Glacial Indifference"/>
              </a:rPr>
              <a:t>Važnost</a:t>
            </a:r>
            <a:r>
              <a:rPr lang="en-US" sz="3200" b="1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Glacial Indifference"/>
              </a:rPr>
              <a:t>keširanja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: </a:t>
            </a:r>
            <a:endParaRPr lang="sr-Latn-RS" sz="3200" dirty="0">
              <a:solidFill>
                <a:schemeClr val="bg1"/>
              </a:solidFill>
              <a:latin typeface="Glacial Indifference"/>
            </a:endParaRPr>
          </a:p>
          <a:p>
            <a:r>
              <a:rPr lang="sr-Latn-RS" sz="3200" dirty="0" err="1">
                <a:solidFill>
                  <a:schemeClr val="bg1"/>
                </a:solidFill>
                <a:latin typeface="Glacial Indifference"/>
              </a:rPr>
              <a:t>K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ljučno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za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optimizaciju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performansi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web </a:t>
            </a:r>
            <a:r>
              <a:rPr lang="en-US" sz="3200" dirty="0" err="1" smtClean="0">
                <a:solidFill>
                  <a:schemeClr val="bg1"/>
                </a:solidFill>
                <a:latin typeface="Glacial Indifference"/>
              </a:rPr>
              <a:t>aplikacija</a:t>
            </a:r>
            <a:endParaRPr lang="en-US" sz="3200" dirty="0">
              <a:solidFill>
                <a:schemeClr val="bg1"/>
              </a:solidFill>
              <a:latin typeface="Glacial Indifference"/>
            </a:endParaRPr>
          </a:p>
        </p:txBody>
      </p:sp>
      <p:sp>
        <p:nvSpPr>
          <p:cNvPr id="13" name="AutoShape 13"/>
          <p:cNvSpPr/>
          <p:nvPr/>
        </p:nvSpPr>
        <p:spPr>
          <a:xfrm>
            <a:off x="6323643" y="1943100"/>
            <a:ext cx="441960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1"/>
          <p:cNvSpPr txBox="1"/>
          <p:nvPr/>
        </p:nvSpPr>
        <p:spPr>
          <a:xfrm>
            <a:off x="10766553" y="3042138"/>
            <a:ext cx="4179153" cy="1969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3200" b="1" dirty="0" err="1">
                <a:solidFill>
                  <a:schemeClr val="bg1"/>
                </a:solidFill>
                <a:latin typeface="Glacial Indifference"/>
              </a:rPr>
              <a:t>Cilj</a:t>
            </a:r>
            <a:r>
              <a:rPr lang="en-US" sz="3200" b="1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Glacial Indifference"/>
              </a:rPr>
              <a:t>istraživanja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:</a:t>
            </a:r>
            <a:endParaRPr lang="sr-Latn-RS" sz="3200" dirty="0">
              <a:solidFill>
                <a:schemeClr val="bg1"/>
              </a:solidFill>
              <a:latin typeface="Glacial Indifference"/>
            </a:endParaRPr>
          </a:p>
          <a:p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Istražiti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i </a:t>
            </a:r>
            <a:r>
              <a:rPr lang="en-US" sz="3200" dirty="0" err="1" smtClean="0">
                <a:solidFill>
                  <a:schemeClr val="bg1"/>
                </a:solidFill>
                <a:latin typeface="Glacial Indifference"/>
              </a:rPr>
              <a:t>analizirati</a:t>
            </a:r>
            <a:r>
              <a:rPr lang="sr-Latn-RS" sz="3200" dirty="0" smtClean="0">
                <a:solidFill>
                  <a:schemeClr val="bg1"/>
                </a:solidFill>
                <a:latin typeface="Glacial Indifference"/>
              </a:rPr>
              <a:t> Memcached kao sistem za keširanje</a:t>
            </a:r>
            <a:endParaRPr lang="en-US" sz="3200" dirty="0">
              <a:solidFill>
                <a:schemeClr val="bg1"/>
              </a:solidFill>
              <a:latin typeface="Glacial Indifference"/>
            </a:endParaRPr>
          </a:p>
        </p:txBody>
      </p:sp>
      <p:sp>
        <p:nvSpPr>
          <p:cNvPr id="18" name="TextBox 12"/>
          <p:cNvSpPr txBox="1"/>
          <p:nvPr/>
        </p:nvSpPr>
        <p:spPr>
          <a:xfrm>
            <a:off x="4800600" y="823573"/>
            <a:ext cx="7739071" cy="9458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05"/>
              </a:lnSpc>
            </a:pPr>
            <a:r>
              <a:rPr lang="sr-Latn-RS" sz="7200" b="1" spc="365" dirty="0">
                <a:solidFill>
                  <a:srgbClr val="FFFFFF"/>
                </a:solidFill>
                <a:latin typeface="+mj-lt"/>
                <a:ea typeface="Glacial Indifference"/>
                <a:cs typeface="Glacial Indifference"/>
                <a:sym typeface="Glacial Indifference"/>
              </a:rPr>
              <a:t>UVOD</a:t>
            </a:r>
            <a:endParaRPr lang="en-US" sz="7200" b="1" spc="365" dirty="0">
              <a:solidFill>
                <a:srgbClr val="FFFFFF"/>
              </a:solidFill>
              <a:latin typeface="+mj-lt"/>
              <a:ea typeface="Glacial Indifference"/>
              <a:cs typeface="Glacial Indifference"/>
              <a:sym typeface="Glacial Indifference"/>
            </a:endParaRP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48238" y="9647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220834">
            <a:off x="-1286186" y="7656554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2814084">
            <a:off x="-101335" y="5268511"/>
            <a:ext cx="3716898" cy="8772589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6" name="Freeform 6"/>
          <p:cNvSpPr/>
          <p:nvPr/>
        </p:nvSpPr>
        <p:spPr>
          <a:xfrm rot="-8220834">
            <a:off x="-1598870" y="8278662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2814084">
            <a:off x="-542197" y="5809008"/>
            <a:ext cx="3716898" cy="8772589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10" name="Freeform 10"/>
          <p:cNvSpPr/>
          <p:nvPr/>
        </p:nvSpPr>
        <p:spPr>
          <a:xfrm rot="2509753">
            <a:off x="11938877" y="1571769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 rot="7916504">
            <a:off x="14902810" y="-3399499"/>
            <a:ext cx="3716898" cy="8772589"/>
            <a:chOff x="0" y="0"/>
            <a:chExt cx="1390652" cy="328220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14" name="Freeform 14"/>
          <p:cNvSpPr/>
          <p:nvPr/>
        </p:nvSpPr>
        <p:spPr>
          <a:xfrm rot="2509753">
            <a:off x="13104828" y="1699739"/>
            <a:ext cx="7912983" cy="1374881"/>
          </a:xfrm>
          <a:custGeom>
            <a:avLst/>
            <a:gdLst/>
            <a:ahLst/>
            <a:cxnLst/>
            <a:rect l="l" t="t" r="r" b="b"/>
            <a:pathLst>
              <a:path w="7912983" h="1374881">
                <a:moveTo>
                  <a:pt x="0" y="0"/>
                </a:moveTo>
                <a:lnTo>
                  <a:pt x="7912983" y="0"/>
                </a:lnTo>
                <a:lnTo>
                  <a:pt x="7912983" y="1374881"/>
                </a:lnTo>
                <a:lnTo>
                  <a:pt x="0" y="137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 rot="7916504">
            <a:off x="16219210" y="-3249089"/>
            <a:ext cx="3716898" cy="8772589"/>
            <a:chOff x="0" y="0"/>
            <a:chExt cx="1390652" cy="328220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4127898" y="3796352"/>
            <a:ext cx="4695299" cy="13106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sr-Latn-RS" sz="3200" dirty="0">
                <a:solidFill>
                  <a:schemeClr val="bg1"/>
                </a:solidFill>
                <a:latin typeface="Glacial Indifference"/>
              </a:rPr>
              <a:t>O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mogućava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brži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pristup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učitavanju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sadržaja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automatski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skladišti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podatke</a:t>
            </a:r>
            <a:endParaRPr lang="en-US" sz="3200" spc="126" dirty="0">
              <a:solidFill>
                <a:schemeClr val="bg1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20" name="AutoShape 20"/>
          <p:cNvSpPr/>
          <p:nvPr/>
        </p:nvSpPr>
        <p:spPr>
          <a:xfrm flipV="1">
            <a:off x="914400" y="2316504"/>
            <a:ext cx="12954000" cy="118774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TextBox 22"/>
          <p:cNvSpPr txBox="1"/>
          <p:nvPr/>
        </p:nvSpPr>
        <p:spPr>
          <a:xfrm>
            <a:off x="4129137" y="6016256"/>
            <a:ext cx="4201432" cy="13106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Keširanje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slika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fajlova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i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skripti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smanjuje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vreme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čekanja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i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poboljšava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interaktivnost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sajta</a:t>
            </a:r>
            <a:endParaRPr lang="en-US" sz="3200" spc="126" dirty="0">
              <a:solidFill>
                <a:schemeClr val="bg1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3040670" y="3577122"/>
            <a:ext cx="1050751" cy="1642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960696" y="5837160"/>
            <a:ext cx="1050751" cy="1642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</a:t>
            </a:r>
          </a:p>
        </p:txBody>
      </p:sp>
      <p:sp>
        <p:nvSpPr>
          <p:cNvPr id="25" name="TextBox 12"/>
          <p:cNvSpPr txBox="1"/>
          <p:nvPr/>
        </p:nvSpPr>
        <p:spPr>
          <a:xfrm>
            <a:off x="1850628" y="292502"/>
            <a:ext cx="11180204" cy="19362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05"/>
              </a:lnSpc>
            </a:pPr>
            <a:endParaRPr lang="sr-Latn-RS" sz="9600" b="1" spc="365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  <a:p>
            <a:pPr algn="ctr">
              <a:lnSpc>
                <a:spcPts val="7305"/>
              </a:lnSpc>
            </a:pPr>
            <a:r>
              <a:rPr lang="sr-Latn-RS" sz="7200" b="1" spc="365" dirty="0">
                <a:solidFill>
                  <a:srgbClr val="FFFFFF"/>
                </a:solidFill>
                <a:latin typeface="+mj-lt"/>
                <a:ea typeface="Glacial Indifference"/>
                <a:cs typeface="Glacial Indifference"/>
                <a:sym typeface="Glacial Indifference"/>
              </a:rPr>
              <a:t>KEŠIRANJE PODATAKA</a:t>
            </a:r>
            <a:endParaRPr lang="en-US" sz="7200" b="1" spc="365" dirty="0">
              <a:solidFill>
                <a:srgbClr val="FFFFFF"/>
              </a:solidFill>
              <a:latin typeface="+mj-lt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26" name="TextBox 19"/>
          <p:cNvSpPr txBox="1"/>
          <p:nvPr/>
        </p:nvSpPr>
        <p:spPr>
          <a:xfrm>
            <a:off x="11042380" y="3891060"/>
            <a:ext cx="3628447" cy="6694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sr-Latn-RS" sz="3200" dirty="0">
                <a:solidFill>
                  <a:schemeClr val="bg1"/>
                </a:solidFill>
              </a:rPr>
              <a:t>O</a:t>
            </a:r>
            <a:r>
              <a:rPr lang="en-US" sz="3200" dirty="0" err="1">
                <a:solidFill>
                  <a:schemeClr val="bg1"/>
                </a:solidFill>
              </a:rPr>
              <a:t>mogućava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osvežavanje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podataka</a:t>
            </a:r>
            <a:endParaRPr lang="en-US" sz="3200" spc="126" dirty="0">
              <a:solidFill>
                <a:schemeClr val="bg1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27" name="TextBox 22"/>
          <p:cNvSpPr txBox="1"/>
          <p:nvPr/>
        </p:nvSpPr>
        <p:spPr>
          <a:xfrm>
            <a:off x="11042380" y="6016256"/>
            <a:ext cx="4045220" cy="19518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Smanjuje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opterećenje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na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serverima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i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omogućava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aplikacijama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da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skaliraju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svoje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operacije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sa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manje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resursa</a:t>
            </a:r>
            <a:endParaRPr lang="en-US" sz="3200" spc="126" dirty="0">
              <a:solidFill>
                <a:schemeClr val="bg1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28" name="TextBox 23"/>
          <p:cNvSpPr txBox="1"/>
          <p:nvPr/>
        </p:nvSpPr>
        <p:spPr>
          <a:xfrm>
            <a:off x="9897811" y="3535551"/>
            <a:ext cx="1050751" cy="171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sr-Latn-RS" sz="96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3</a:t>
            </a:r>
            <a:endParaRPr lang="en-US" sz="9600" dirty="0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9" name="TextBox 24"/>
          <p:cNvSpPr txBox="1"/>
          <p:nvPr/>
        </p:nvSpPr>
        <p:spPr>
          <a:xfrm>
            <a:off x="9883043" y="5799005"/>
            <a:ext cx="1050751" cy="171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sr-Latn-RS" sz="9600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4</a:t>
            </a:r>
            <a:endParaRPr lang="en-US" sz="9600" dirty="0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800474">
            <a:off x="9943552" y="4172986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9392774">
            <a:off x="15113824" y="-485784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6800474">
            <a:off x="10925197" y="4294216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-9392774">
            <a:off x="16047496" y="-154090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667160" y="1367971"/>
            <a:ext cx="10469889" cy="530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sr-Latn-RS" sz="6000" b="1" dirty="0">
                <a:solidFill>
                  <a:schemeClr val="bg1"/>
                </a:solidFill>
              </a:rPr>
              <a:t>Način funkcionisanja </a:t>
            </a:r>
            <a:r>
              <a:rPr lang="en-US" sz="6000" b="1" dirty="0" err="1">
                <a:solidFill>
                  <a:schemeClr val="bg1"/>
                </a:solidFill>
              </a:rPr>
              <a:t>keširanja</a:t>
            </a:r>
            <a:endParaRPr lang="sr-Latn-RS" sz="6000" dirty="0">
              <a:solidFill>
                <a:schemeClr val="bg1"/>
              </a:solidFill>
            </a:endParaRPr>
          </a:p>
        </p:txBody>
      </p:sp>
      <p:sp>
        <p:nvSpPr>
          <p:cNvPr id="12" name="AutoShape 12"/>
          <p:cNvSpPr/>
          <p:nvPr/>
        </p:nvSpPr>
        <p:spPr>
          <a:xfrm flipV="1">
            <a:off x="1905000" y="2095500"/>
            <a:ext cx="10946924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3" t="-1" b="8956"/>
          <a:stretch/>
        </p:blipFill>
        <p:spPr>
          <a:xfrm>
            <a:off x="1383523" y="3059450"/>
            <a:ext cx="10771881" cy="6035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234064">
            <a:off x="-3143540" y="352885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2172685">
            <a:off x="-2167342" y="-5966217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3234064">
            <a:off x="-4074180" y="17873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2172685">
            <a:off x="-3004718" y="-6495904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524000" y="3292490"/>
            <a:ext cx="1544598" cy="1544598"/>
          </a:xfrm>
          <a:custGeom>
            <a:avLst/>
            <a:gdLst/>
            <a:ahLst/>
            <a:cxnLst/>
            <a:rect l="l" t="t" r="r" b="b"/>
            <a:pathLst>
              <a:path w="1544598" h="1544598">
                <a:moveTo>
                  <a:pt x="0" y="0"/>
                </a:moveTo>
                <a:lnTo>
                  <a:pt x="1544598" y="0"/>
                </a:lnTo>
                <a:lnTo>
                  <a:pt x="1544598" y="1544598"/>
                </a:lnTo>
                <a:lnTo>
                  <a:pt x="0" y="154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890732" y="3600795"/>
            <a:ext cx="837064" cy="83706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759568" y="3469631"/>
            <a:ext cx="1099391" cy="1099391"/>
          </a:xfrm>
          <a:custGeom>
            <a:avLst/>
            <a:gdLst/>
            <a:ahLst/>
            <a:cxnLst/>
            <a:rect l="l" t="t" r="r" b="b"/>
            <a:pathLst>
              <a:path w="1099391" h="1099391">
                <a:moveTo>
                  <a:pt x="0" y="0"/>
                </a:moveTo>
                <a:lnTo>
                  <a:pt x="1099391" y="0"/>
                </a:lnTo>
                <a:lnTo>
                  <a:pt x="1099391" y="1099391"/>
                </a:lnTo>
                <a:lnTo>
                  <a:pt x="0" y="10993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982171" y="3692234"/>
            <a:ext cx="654185" cy="654185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9558331" y="3292490"/>
            <a:ext cx="1544598" cy="1544598"/>
          </a:xfrm>
          <a:custGeom>
            <a:avLst/>
            <a:gdLst/>
            <a:ahLst/>
            <a:cxnLst/>
            <a:rect l="l" t="t" r="r" b="b"/>
            <a:pathLst>
              <a:path w="1544598" h="1544598">
                <a:moveTo>
                  <a:pt x="0" y="0"/>
                </a:moveTo>
                <a:lnTo>
                  <a:pt x="1544598" y="0"/>
                </a:lnTo>
                <a:lnTo>
                  <a:pt x="1544598" y="1544598"/>
                </a:lnTo>
                <a:lnTo>
                  <a:pt x="0" y="154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9912098" y="3646257"/>
            <a:ext cx="837064" cy="83706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9780934" y="3515093"/>
            <a:ext cx="1099391" cy="1099391"/>
          </a:xfrm>
          <a:custGeom>
            <a:avLst/>
            <a:gdLst/>
            <a:ahLst/>
            <a:cxnLst/>
            <a:rect l="l" t="t" r="r" b="b"/>
            <a:pathLst>
              <a:path w="1099391" h="1099391">
                <a:moveTo>
                  <a:pt x="0" y="0"/>
                </a:moveTo>
                <a:lnTo>
                  <a:pt x="1099392" y="0"/>
                </a:lnTo>
                <a:lnTo>
                  <a:pt x="1099392" y="1099391"/>
                </a:lnTo>
                <a:lnTo>
                  <a:pt x="0" y="10993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24" name="Group 24"/>
          <p:cNvGrpSpPr/>
          <p:nvPr/>
        </p:nvGrpSpPr>
        <p:grpSpPr>
          <a:xfrm>
            <a:off x="10003536" y="3737695"/>
            <a:ext cx="654185" cy="654185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93E46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593971" y="5409289"/>
            <a:ext cx="5705195" cy="2885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Latencija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se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odnosi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na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kašnjenja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u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prenosu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Glacial Indifference"/>
              </a:rPr>
              <a:t>podataka</a:t>
            </a:r>
            <a:r>
              <a:rPr lang="en-US" sz="3200" dirty="0">
                <a:solidFill>
                  <a:schemeClr val="bg1"/>
                </a:solidFill>
                <a:latin typeface="Glacial Indifference"/>
              </a:rPr>
              <a:t> </a:t>
            </a:r>
            <a:r>
              <a:rPr lang="vi-VN" sz="3200" dirty="0">
                <a:solidFill>
                  <a:schemeClr val="bg1"/>
                </a:solidFill>
                <a:latin typeface="Glacial Indifference"/>
              </a:rPr>
              <a:t>prenos podataka između korisnika i servera</a:t>
            </a:r>
            <a:r>
              <a:rPr lang="sr-Latn-RS" sz="3200" dirty="0">
                <a:solidFill>
                  <a:schemeClr val="bg1"/>
                </a:solidFill>
                <a:latin typeface="Glacial Indifference"/>
              </a:rPr>
              <a:t>.</a:t>
            </a:r>
          </a:p>
          <a:p>
            <a:pPr>
              <a:lnSpc>
                <a:spcPts val="2520"/>
              </a:lnSpc>
            </a:pPr>
            <a:endParaRPr lang="sr-Latn-RS" sz="3200" dirty="0">
              <a:solidFill>
                <a:schemeClr val="bg1"/>
              </a:solidFill>
              <a:latin typeface="Glacial Indifference"/>
            </a:endParaRPr>
          </a:p>
          <a:p>
            <a:pPr>
              <a:lnSpc>
                <a:spcPts val="2520"/>
              </a:lnSpc>
            </a:pPr>
            <a:r>
              <a:rPr lang="vi-VN" sz="3200" dirty="0">
                <a:solidFill>
                  <a:schemeClr val="bg1"/>
                </a:solidFill>
                <a:latin typeface="Glacial Indifference"/>
              </a:rPr>
              <a:t>Kašnjenja nastaju zbog ograničenja brzine svetlosti, zagušenja mreže i ponovnog prenosa paketa.</a:t>
            </a:r>
            <a:endParaRPr lang="en-US" sz="3200" spc="126" dirty="0">
              <a:solidFill>
                <a:schemeClr val="bg1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2472276" y="3458914"/>
            <a:ext cx="5382319" cy="1461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96"/>
              </a:lnSpc>
            </a:pPr>
            <a:r>
              <a:rPr lang="en-US" sz="4400" b="1" dirty="0" err="1">
                <a:solidFill>
                  <a:schemeClr val="bg1"/>
                </a:solidFill>
              </a:rPr>
              <a:t>Latencija</a:t>
            </a:r>
            <a:r>
              <a:rPr lang="en-US" sz="4400" b="1" dirty="0">
                <a:solidFill>
                  <a:schemeClr val="bg1"/>
                </a:solidFill>
              </a:rPr>
              <a:t> i </a:t>
            </a:r>
            <a:r>
              <a:rPr lang="en-US" sz="4400" b="1" dirty="0" err="1">
                <a:solidFill>
                  <a:schemeClr val="bg1"/>
                </a:solidFill>
              </a:rPr>
              <a:t>mrežno</a:t>
            </a:r>
            <a:r>
              <a:rPr lang="en-US" sz="4400" b="1" dirty="0">
                <a:solidFill>
                  <a:schemeClr val="bg1"/>
                </a:solidFill>
              </a:rPr>
              <a:t> </a:t>
            </a:r>
            <a:r>
              <a:rPr lang="en-US" sz="4400" b="1" dirty="0" err="1">
                <a:solidFill>
                  <a:schemeClr val="bg1"/>
                </a:solidFill>
              </a:rPr>
              <a:t>zagušenje</a:t>
            </a:r>
            <a:endParaRPr lang="en-US" sz="4069" b="1" dirty="0">
              <a:solidFill>
                <a:schemeClr val="bg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0633083" y="3549724"/>
            <a:ext cx="5705195" cy="1461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96"/>
              </a:lnSpc>
            </a:pPr>
            <a:r>
              <a:rPr lang="en-US" sz="4400" b="1" dirty="0" err="1">
                <a:solidFill>
                  <a:schemeClr val="bg1"/>
                </a:solidFill>
              </a:rPr>
              <a:t>Smanjenje</a:t>
            </a:r>
            <a:r>
              <a:rPr lang="en-US" sz="4400" b="1" dirty="0">
                <a:solidFill>
                  <a:schemeClr val="bg1"/>
                </a:solidFill>
              </a:rPr>
              <a:t> </a:t>
            </a:r>
            <a:r>
              <a:rPr lang="en-US" sz="4400" b="1" dirty="0" err="1">
                <a:solidFill>
                  <a:schemeClr val="bg1"/>
                </a:solidFill>
              </a:rPr>
              <a:t>potrošnje</a:t>
            </a:r>
            <a:r>
              <a:rPr lang="en-US" sz="4400" b="1" dirty="0">
                <a:solidFill>
                  <a:schemeClr val="bg1"/>
                </a:solidFill>
              </a:rPr>
              <a:t> </a:t>
            </a:r>
            <a:r>
              <a:rPr lang="en-US" sz="4400" b="1" dirty="0" err="1">
                <a:solidFill>
                  <a:schemeClr val="bg1"/>
                </a:solidFill>
              </a:rPr>
              <a:t>propusnog</a:t>
            </a:r>
            <a:r>
              <a:rPr lang="en-US" sz="4400" b="1" dirty="0">
                <a:solidFill>
                  <a:schemeClr val="bg1"/>
                </a:solidFill>
              </a:rPr>
              <a:t> </a:t>
            </a:r>
            <a:r>
              <a:rPr lang="en-US" sz="4400" b="1" dirty="0" err="1">
                <a:solidFill>
                  <a:schemeClr val="bg1"/>
                </a:solidFill>
              </a:rPr>
              <a:t>opsega</a:t>
            </a:r>
            <a:endParaRPr lang="en-US" sz="4069" b="1" dirty="0">
              <a:solidFill>
                <a:schemeClr val="bg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2" name="TextBox 12"/>
          <p:cNvSpPr txBox="1"/>
          <p:nvPr/>
        </p:nvSpPr>
        <p:spPr>
          <a:xfrm>
            <a:off x="5163435" y="1267399"/>
            <a:ext cx="10439400" cy="936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05"/>
              </a:lnSpc>
            </a:pPr>
            <a:r>
              <a:rPr lang="en-US" sz="7200" b="1" spc="365" dirty="0">
                <a:solidFill>
                  <a:srgbClr val="FFFFFF"/>
                </a:solidFill>
                <a:latin typeface="Calibri (Headings)"/>
                <a:ea typeface="Glacial Indifference"/>
                <a:cs typeface="Glacial Indifference"/>
                <a:sym typeface="Glacial Indifference"/>
              </a:rPr>
              <a:t>WEB KE</a:t>
            </a:r>
            <a:r>
              <a:rPr lang="sr-Latn-RS" sz="7200" b="1" spc="365" dirty="0">
                <a:solidFill>
                  <a:srgbClr val="FFFFFF"/>
                </a:solidFill>
                <a:latin typeface="Calibri (Headings)"/>
                <a:ea typeface="Glacial Indifference"/>
                <a:cs typeface="Glacial Indifference"/>
                <a:sym typeface="Glacial Indifference"/>
              </a:rPr>
              <a:t>ŠIRANJE</a:t>
            </a:r>
          </a:p>
        </p:txBody>
      </p:sp>
      <p:sp>
        <p:nvSpPr>
          <p:cNvPr id="33" name="AutoShape 13"/>
          <p:cNvSpPr/>
          <p:nvPr/>
        </p:nvSpPr>
        <p:spPr>
          <a:xfrm flipV="1">
            <a:off x="5029200" y="2203553"/>
            <a:ext cx="1074420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TextBox 27"/>
          <p:cNvSpPr txBox="1"/>
          <p:nvPr/>
        </p:nvSpPr>
        <p:spPr>
          <a:xfrm>
            <a:off x="11102929" y="5409289"/>
            <a:ext cx="5705195" cy="2244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vi-VN" sz="3200" dirty="0">
                <a:solidFill>
                  <a:schemeClr val="bg1"/>
                </a:solidFill>
                <a:latin typeface="Glacial Indifference"/>
              </a:rPr>
              <a:t>Keširanje smanjuje HTTP saobraćaj, oslobađajući mrežni kapacitet za druge aplikacije.</a:t>
            </a:r>
            <a:endParaRPr lang="sr-Latn-RS" sz="3200" dirty="0">
              <a:solidFill>
                <a:schemeClr val="bg1"/>
              </a:solidFill>
              <a:latin typeface="Glacial Indifference"/>
            </a:endParaRPr>
          </a:p>
          <a:p>
            <a:pPr>
              <a:lnSpc>
                <a:spcPts val="2520"/>
              </a:lnSpc>
            </a:pPr>
            <a:endParaRPr lang="sr-Latn-RS" sz="3200" dirty="0">
              <a:solidFill>
                <a:schemeClr val="bg1"/>
              </a:solidFill>
              <a:latin typeface="Glacial Indifference"/>
            </a:endParaRPr>
          </a:p>
          <a:p>
            <a:pPr>
              <a:lnSpc>
                <a:spcPts val="2520"/>
              </a:lnSpc>
            </a:pPr>
            <a:r>
              <a:rPr lang="vi-VN" sz="3200" dirty="0">
                <a:solidFill>
                  <a:schemeClr val="bg1"/>
                </a:solidFill>
                <a:latin typeface="Glacial Indifference"/>
              </a:rPr>
              <a:t>Efikasniji propusni opseg omogućava podršku većem broju korisnika na istoj mreži.</a:t>
            </a:r>
            <a:endParaRPr lang="en-US" sz="3200" spc="126" dirty="0">
              <a:solidFill>
                <a:schemeClr val="bg1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16774">
            <a:off x="-2924782" y="250396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2489975">
            <a:off x="-1793689" y="-6118273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2916774">
            <a:off x="-3772339" y="-38341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2489975">
            <a:off x="-2578682" y="-6722881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844341">
            <a:off x="10423848" y="2503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 rot="8251091">
            <a:off x="14841168" y="-6760705"/>
            <a:ext cx="5280133" cy="12462121"/>
            <a:chOff x="0" y="0"/>
            <a:chExt cx="1390652" cy="328220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2844341">
            <a:off x="10934820" y="-5964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 rot="8251091">
            <a:off x="15524751" y="-7477977"/>
            <a:ext cx="5280133" cy="12462121"/>
            <a:chOff x="0" y="0"/>
            <a:chExt cx="1390652" cy="328220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3242700" y="308451"/>
            <a:ext cx="11756669" cy="171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sr-Latn-RS" sz="5400" b="1" dirty="0" smtClean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Alati i tehnologije</a:t>
            </a:r>
            <a:r>
              <a:rPr lang="en-US" sz="5400" b="1" dirty="0" smtClean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 </a:t>
            </a:r>
            <a:r>
              <a:rPr lang="sr-Latn-RS" sz="5400" b="1" dirty="0" smtClean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za </a:t>
            </a:r>
            <a:r>
              <a:rPr lang="en-US" sz="5400" b="1" dirty="0" err="1" smtClean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ke</a:t>
            </a:r>
            <a:r>
              <a:rPr lang="sr-Latn-RS" sz="5400" b="1" dirty="0" smtClean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širanja</a:t>
            </a:r>
            <a:endParaRPr lang="en-US" sz="5400" b="1" dirty="0">
              <a:solidFill>
                <a:srgbClr val="FFFFFF"/>
              </a:solidFill>
              <a:latin typeface="Glacial Indifference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5" name="AutoShape 25"/>
          <p:cNvSpPr/>
          <p:nvPr/>
        </p:nvSpPr>
        <p:spPr>
          <a:xfrm flipV="1">
            <a:off x="3244585" y="2095500"/>
            <a:ext cx="1175478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99" name="Freeform 4">
            <a:extLst>
              <a:ext uri="{FF2B5EF4-FFF2-40B4-BE49-F238E27FC236}">
                <a16:creationId xmlns:a16="http://schemas.microsoft.com/office/drawing/2014/main" xmlns="" id="{EC9EE994-9AB8-B780-85F6-62A1346EDAB0}"/>
              </a:ext>
            </a:extLst>
          </p:cNvPr>
          <p:cNvSpPr/>
          <p:nvPr/>
        </p:nvSpPr>
        <p:spPr>
          <a:xfrm>
            <a:off x="3222815" y="8733735"/>
            <a:ext cx="2803881" cy="979697"/>
          </a:xfrm>
          <a:custGeom>
            <a:avLst/>
            <a:gdLst/>
            <a:ahLst/>
            <a:cxnLst/>
            <a:rect l="l" t="t" r="r" b="b"/>
            <a:pathLst>
              <a:path w="5638545" h="979697">
                <a:moveTo>
                  <a:pt x="0" y="0"/>
                </a:moveTo>
                <a:lnTo>
                  <a:pt x="5638546" y="0"/>
                </a:lnTo>
                <a:lnTo>
                  <a:pt x="5638546" y="979697"/>
                </a:lnTo>
                <a:lnTo>
                  <a:pt x="0" y="979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102" name="Group 5">
            <a:extLst>
              <a:ext uri="{FF2B5EF4-FFF2-40B4-BE49-F238E27FC236}">
                <a16:creationId xmlns:a16="http://schemas.microsoft.com/office/drawing/2014/main" xmlns="" id="{A174844F-2FA3-E4D5-8444-4AA650DBA6B6}"/>
              </a:ext>
            </a:extLst>
          </p:cNvPr>
          <p:cNvGrpSpPr/>
          <p:nvPr/>
        </p:nvGrpSpPr>
        <p:grpSpPr>
          <a:xfrm>
            <a:off x="3244586" y="6596346"/>
            <a:ext cx="2760766" cy="2448938"/>
            <a:chOff x="0" y="0"/>
            <a:chExt cx="1483054" cy="1384491"/>
          </a:xfrm>
        </p:grpSpPr>
        <p:sp>
          <p:nvSpPr>
            <p:cNvPr id="3103" name="Freeform 6">
              <a:extLst>
                <a:ext uri="{FF2B5EF4-FFF2-40B4-BE49-F238E27FC236}">
                  <a16:creationId xmlns:a16="http://schemas.microsoft.com/office/drawing/2014/main" xmlns="" id="{7A6F85E5-B999-E186-5E8A-69E3D9D2EB38}"/>
                </a:ext>
              </a:extLst>
            </p:cNvPr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3104" name="TextBox 7">
              <a:extLst>
                <a:ext uri="{FF2B5EF4-FFF2-40B4-BE49-F238E27FC236}">
                  <a16:creationId xmlns:a16="http://schemas.microsoft.com/office/drawing/2014/main" xmlns="" id="{B9E97871-8AD3-90C4-87C2-12B821154DED}"/>
                </a:ext>
              </a:extLst>
            </p:cNvPr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3105" name="Picture 4" descr="Ehcache (@ehcache) / X">
            <a:extLst>
              <a:ext uri="{FF2B5EF4-FFF2-40B4-BE49-F238E27FC236}">
                <a16:creationId xmlns:a16="http://schemas.microsoft.com/office/drawing/2014/main" xmlns="" id="{6A1CC383-1AE4-477F-998D-647724F9C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399" y="6879607"/>
            <a:ext cx="1917275" cy="19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06" name="Freeform 4">
            <a:extLst>
              <a:ext uri="{FF2B5EF4-FFF2-40B4-BE49-F238E27FC236}">
                <a16:creationId xmlns:a16="http://schemas.microsoft.com/office/drawing/2014/main" xmlns="" id="{6AD06009-B738-5009-6BC5-86E68ED3617A}"/>
              </a:ext>
            </a:extLst>
          </p:cNvPr>
          <p:cNvSpPr/>
          <p:nvPr/>
        </p:nvSpPr>
        <p:spPr>
          <a:xfrm>
            <a:off x="3229056" y="5179475"/>
            <a:ext cx="2803881" cy="979697"/>
          </a:xfrm>
          <a:custGeom>
            <a:avLst/>
            <a:gdLst/>
            <a:ahLst/>
            <a:cxnLst/>
            <a:rect l="l" t="t" r="r" b="b"/>
            <a:pathLst>
              <a:path w="5638545" h="979697">
                <a:moveTo>
                  <a:pt x="0" y="0"/>
                </a:moveTo>
                <a:lnTo>
                  <a:pt x="5638546" y="0"/>
                </a:lnTo>
                <a:lnTo>
                  <a:pt x="5638546" y="979697"/>
                </a:lnTo>
                <a:lnTo>
                  <a:pt x="0" y="979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107" name="Group 5">
            <a:extLst>
              <a:ext uri="{FF2B5EF4-FFF2-40B4-BE49-F238E27FC236}">
                <a16:creationId xmlns:a16="http://schemas.microsoft.com/office/drawing/2014/main" xmlns="" id="{7CB6455F-479D-932D-A651-2062C514EBC0}"/>
              </a:ext>
            </a:extLst>
          </p:cNvPr>
          <p:cNvGrpSpPr/>
          <p:nvPr/>
        </p:nvGrpSpPr>
        <p:grpSpPr>
          <a:xfrm>
            <a:off x="3182718" y="3042737"/>
            <a:ext cx="2760766" cy="2448938"/>
            <a:chOff x="0" y="0"/>
            <a:chExt cx="1483054" cy="1384491"/>
          </a:xfrm>
        </p:grpSpPr>
        <p:sp>
          <p:nvSpPr>
            <p:cNvPr id="3108" name="Freeform 6">
              <a:extLst>
                <a:ext uri="{FF2B5EF4-FFF2-40B4-BE49-F238E27FC236}">
                  <a16:creationId xmlns:a16="http://schemas.microsoft.com/office/drawing/2014/main" xmlns="" id="{9FAD3836-4A82-50FF-570A-EFB654EC16A5}"/>
                </a:ext>
              </a:extLst>
            </p:cNvPr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3109" name="TextBox 7">
              <a:extLst>
                <a:ext uri="{FF2B5EF4-FFF2-40B4-BE49-F238E27FC236}">
                  <a16:creationId xmlns:a16="http://schemas.microsoft.com/office/drawing/2014/main" xmlns="" id="{03158720-551C-363F-82CA-8485746DCC8E}"/>
                </a:ext>
              </a:extLst>
            </p:cNvPr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3111" name="Picture 2" descr="Redis brand resources: accessing high-guality vector logo ...">
            <a:extLst>
              <a:ext uri="{FF2B5EF4-FFF2-40B4-BE49-F238E27FC236}">
                <a16:creationId xmlns:a16="http://schemas.microsoft.com/office/drawing/2014/main" xmlns="" id="{09F93BBD-DA0D-3456-AA7A-F700239C3A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8" r="7880"/>
          <a:stretch/>
        </p:blipFill>
        <p:spPr bwMode="auto">
          <a:xfrm>
            <a:off x="3555026" y="3294913"/>
            <a:ext cx="2003302" cy="187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12" name="Freeform 4">
            <a:extLst>
              <a:ext uri="{FF2B5EF4-FFF2-40B4-BE49-F238E27FC236}">
                <a16:creationId xmlns:a16="http://schemas.microsoft.com/office/drawing/2014/main" xmlns="" id="{30FCCCC9-AF30-F97A-6B07-565662F25528}"/>
              </a:ext>
            </a:extLst>
          </p:cNvPr>
          <p:cNvSpPr/>
          <p:nvPr/>
        </p:nvSpPr>
        <p:spPr>
          <a:xfrm>
            <a:off x="10486165" y="5188546"/>
            <a:ext cx="2803881" cy="979697"/>
          </a:xfrm>
          <a:custGeom>
            <a:avLst/>
            <a:gdLst/>
            <a:ahLst/>
            <a:cxnLst/>
            <a:rect l="l" t="t" r="r" b="b"/>
            <a:pathLst>
              <a:path w="5638545" h="979697">
                <a:moveTo>
                  <a:pt x="0" y="0"/>
                </a:moveTo>
                <a:lnTo>
                  <a:pt x="5638546" y="0"/>
                </a:lnTo>
                <a:lnTo>
                  <a:pt x="5638546" y="979697"/>
                </a:lnTo>
                <a:lnTo>
                  <a:pt x="0" y="979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113" name="Group 5">
            <a:extLst>
              <a:ext uri="{FF2B5EF4-FFF2-40B4-BE49-F238E27FC236}">
                <a16:creationId xmlns:a16="http://schemas.microsoft.com/office/drawing/2014/main" xmlns="" id="{893CD277-6D07-FC3A-331B-58564B734965}"/>
              </a:ext>
            </a:extLst>
          </p:cNvPr>
          <p:cNvGrpSpPr/>
          <p:nvPr/>
        </p:nvGrpSpPr>
        <p:grpSpPr>
          <a:xfrm>
            <a:off x="10439827" y="3051808"/>
            <a:ext cx="2760766" cy="2448938"/>
            <a:chOff x="0" y="0"/>
            <a:chExt cx="1483054" cy="1384491"/>
          </a:xfrm>
        </p:grpSpPr>
        <p:sp>
          <p:nvSpPr>
            <p:cNvPr id="3114" name="Freeform 6">
              <a:extLst>
                <a:ext uri="{FF2B5EF4-FFF2-40B4-BE49-F238E27FC236}">
                  <a16:creationId xmlns:a16="http://schemas.microsoft.com/office/drawing/2014/main" xmlns="" id="{CF591D2B-3FAA-DBD9-6A86-382450DBF4CB}"/>
                </a:ext>
              </a:extLst>
            </p:cNvPr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3115" name="TextBox 7">
              <a:extLst>
                <a:ext uri="{FF2B5EF4-FFF2-40B4-BE49-F238E27FC236}">
                  <a16:creationId xmlns:a16="http://schemas.microsoft.com/office/drawing/2014/main" xmlns="" id="{E18B3AB3-62F5-A95F-21DA-6FE91352666D}"/>
                </a:ext>
              </a:extLst>
            </p:cNvPr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3117" name="Picture 3">
            <a:extLst>
              <a:ext uri="{FF2B5EF4-FFF2-40B4-BE49-F238E27FC236}">
                <a16:creationId xmlns:a16="http://schemas.microsoft.com/office/drawing/2014/main" xmlns="" id="{82B49BF9-524C-05A8-30E8-8C1478652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9115" y="3321988"/>
            <a:ext cx="1899264" cy="1899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23" name="Freeform 4">
            <a:extLst>
              <a:ext uri="{FF2B5EF4-FFF2-40B4-BE49-F238E27FC236}">
                <a16:creationId xmlns:a16="http://schemas.microsoft.com/office/drawing/2014/main" xmlns="" id="{7B276E65-60C8-3E0C-5247-24C7332D30FD}"/>
              </a:ext>
            </a:extLst>
          </p:cNvPr>
          <p:cNvSpPr/>
          <p:nvPr/>
        </p:nvSpPr>
        <p:spPr>
          <a:xfrm>
            <a:off x="10486165" y="8741660"/>
            <a:ext cx="2803881" cy="979697"/>
          </a:xfrm>
          <a:custGeom>
            <a:avLst/>
            <a:gdLst/>
            <a:ahLst/>
            <a:cxnLst/>
            <a:rect l="l" t="t" r="r" b="b"/>
            <a:pathLst>
              <a:path w="5638545" h="979697">
                <a:moveTo>
                  <a:pt x="0" y="0"/>
                </a:moveTo>
                <a:lnTo>
                  <a:pt x="5638546" y="0"/>
                </a:lnTo>
                <a:lnTo>
                  <a:pt x="5638546" y="979697"/>
                </a:lnTo>
                <a:lnTo>
                  <a:pt x="0" y="9796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124" name="Group 5">
            <a:extLst>
              <a:ext uri="{FF2B5EF4-FFF2-40B4-BE49-F238E27FC236}">
                <a16:creationId xmlns:a16="http://schemas.microsoft.com/office/drawing/2014/main" xmlns="" id="{E522735A-9479-B30B-2074-475B896E6B64}"/>
              </a:ext>
            </a:extLst>
          </p:cNvPr>
          <p:cNvGrpSpPr/>
          <p:nvPr/>
        </p:nvGrpSpPr>
        <p:grpSpPr>
          <a:xfrm>
            <a:off x="10507936" y="6604271"/>
            <a:ext cx="2760766" cy="2448938"/>
            <a:chOff x="0" y="0"/>
            <a:chExt cx="1483054" cy="1384491"/>
          </a:xfrm>
        </p:grpSpPr>
        <p:sp>
          <p:nvSpPr>
            <p:cNvPr id="3125" name="Freeform 6">
              <a:extLst>
                <a:ext uri="{FF2B5EF4-FFF2-40B4-BE49-F238E27FC236}">
                  <a16:creationId xmlns:a16="http://schemas.microsoft.com/office/drawing/2014/main" xmlns="" id="{7AE63F3C-FB40-535A-98F1-9CE9CAC09386}"/>
                </a:ext>
              </a:extLst>
            </p:cNvPr>
            <p:cNvSpPr/>
            <p:nvPr/>
          </p:nvSpPr>
          <p:spPr>
            <a:xfrm>
              <a:off x="0" y="0"/>
              <a:ext cx="1483054" cy="1384491"/>
            </a:xfrm>
            <a:custGeom>
              <a:avLst/>
              <a:gdLst/>
              <a:ahLst/>
              <a:cxnLst/>
              <a:rect l="l" t="t" r="r" b="b"/>
              <a:pathLst>
                <a:path w="1483054" h="1384491">
                  <a:moveTo>
                    <a:pt x="70119" y="0"/>
                  </a:moveTo>
                  <a:lnTo>
                    <a:pt x="1412935" y="0"/>
                  </a:lnTo>
                  <a:cubicBezTo>
                    <a:pt x="1431532" y="0"/>
                    <a:pt x="1449367" y="7388"/>
                    <a:pt x="1462516" y="20537"/>
                  </a:cubicBezTo>
                  <a:cubicBezTo>
                    <a:pt x="1475666" y="33687"/>
                    <a:pt x="1483054" y="51522"/>
                    <a:pt x="1483054" y="70119"/>
                  </a:cubicBezTo>
                  <a:lnTo>
                    <a:pt x="1483054" y="1314372"/>
                  </a:lnTo>
                  <a:cubicBezTo>
                    <a:pt x="1483054" y="1332969"/>
                    <a:pt x="1475666" y="1350804"/>
                    <a:pt x="1462516" y="1363954"/>
                  </a:cubicBezTo>
                  <a:cubicBezTo>
                    <a:pt x="1449367" y="1377104"/>
                    <a:pt x="1431532" y="1384491"/>
                    <a:pt x="1412935" y="1384491"/>
                  </a:cubicBezTo>
                  <a:lnTo>
                    <a:pt x="70119" y="1384491"/>
                  </a:lnTo>
                  <a:cubicBezTo>
                    <a:pt x="51522" y="1384491"/>
                    <a:pt x="33687" y="1377104"/>
                    <a:pt x="20537" y="1363954"/>
                  </a:cubicBezTo>
                  <a:cubicBezTo>
                    <a:pt x="7388" y="1350804"/>
                    <a:pt x="0" y="1332969"/>
                    <a:pt x="0" y="1314372"/>
                  </a:cubicBezTo>
                  <a:lnTo>
                    <a:pt x="0" y="70119"/>
                  </a:lnTo>
                  <a:cubicBezTo>
                    <a:pt x="0" y="51522"/>
                    <a:pt x="7388" y="33687"/>
                    <a:pt x="20537" y="20537"/>
                  </a:cubicBezTo>
                  <a:cubicBezTo>
                    <a:pt x="33687" y="7388"/>
                    <a:pt x="51522" y="0"/>
                    <a:pt x="70119" y="0"/>
                  </a:cubicBez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3126" name="TextBox 7">
              <a:extLst>
                <a:ext uri="{FF2B5EF4-FFF2-40B4-BE49-F238E27FC236}">
                  <a16:creationId xmlns:a16="http://schemas.microsoft.com/office/drawing/2014/main" xmlns="" id="{8F112C37-85DF-71F8-B157-DD0D4E868B18}"/>
                </a:ext>
              </a:extLst>
            </p:cNvPr>
            <p:cNvSpPr txBox="1"/>
            <p:nvPr/>
          </p:nvSpPr>
          <p:spPr>
            <a:xfrm>
              <a:off x="0" y="-38100"/>
              <a:ext cx="1483054" cy="14225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3128" name="Picture 2" descr="File:HazelcastLogo-Blue Dark Square.svg - Wikimedia Commons">
            <a:extLst>
              <a:ext uri="{FF2B5EF4-FFF2-40B4-BE49-F238E27FC236}">
                <a16:creationId xmlns:a16="http://schemas.microsoft.com/office/drawing/2014/main" xmlns="" id="{68DBC665-A3D0-A3AD-6FFC-81E5D2030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9115" y="6952439"/>
            <a:ext cx="2006703" cy="1771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9" name="TextBox 3128">
            <a:extLst>
              <a:ext uri="{FF2B5EF4-FFF2-40B4-BE49-F238E27FC236}">
                <a16:creationId xmlns:a16="http://schemas.microsoft.com/office/drawing/2014/main" xmlns="" id="{C985B050-21F4-4D86-ECA6-897597CA7506}"/>
              </a:ext>
            </a:extLst>
          </p:cNvPr>
          <p:cNvSpPr txBox="1"/>
          <p:nvPr/>
        </p:nvSpPr>
        <p:spPr>
          <a:xfrm>
            <a:off x="6296778" y="3997247"/>
            <a:ext cx="1856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Redis</a:t>
            </a:r>
            <a:endParaRPr lang="sr-Latn-R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30" name="TextBox 3129">
            <a:extLst>
              <a:ext uri="{FF2B5EF4-FFF2-40B4-BE49-F238E27FC236}">
                <a16:creationId xmlns:a16="http://schemas.microsoft.com/office/drawing/2014/main" xmlns="" id="{830CB4ED-AB5E-E66D-4C99-CF4A73DAB118}"/>
              </a:ext>
            </a:extLst>
          </p:cNvPr>
          <p:cNvSpPr txBox="1"/>
          <p:nvPr/>
        </p:nvSpPr>
        <p:spPr>
          <a:xfrm>
            <a:off x="6376530" y="7494730"/>
            <a:ext cx="23864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  <a:latin typeface="+mj-lt"/>
              </a:rPr>
              <a:t>Ehcache</a:t>
            </a:r>
            <a:endParaRPr lang="sr-Latn-R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31" name="TextBox 3130">
            <a:extLst>
              <a:ext uri="{FF2B5EF4-FFF2-40B4-BE49-F238E27FC236}">
                <a16:creationId xmlns:a16="http://schemas.microsoft.com/office/drawing/2014/main" xmlns="" id="{63E7ED38-0E4D-1B45-6D5B-E40C3605B4A9}"/>
              </a:ext>
            </a:extLst>
          </p:cNvPr>
          <p:cNvSpPr txBox="1"/>
          <p:nvPr/>
        </p:nvSpPr>
        <p:spPr>
          <a:xfrm>
            <a:off x="13667188" y="4045368"/>
            <a:ext cx="30606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Memcached</a:t>
            </a:r>
            <a:endParaRPr lang="sr-Latn-RS" sz="4000" dirty="0">
              <a:solidFill>
                <a:schemeClr val="bg1"/>
              </a:solidFill>
            </a:endParaRPr>
          </a:p>
        </p:txBody>
      </p:sp>
      <p:sp>
        <p:nvSpPr>
          <p:cNvPr id="3132" name="TextBox 3131">
            <a:extLst>
              <a:ext uri="{FF2B5EF4-FFF2-40B4-BE49-F238E27FC236}">
                <a16:creationId xmlns:a16="http://schemas.microsoft.com/office/drawing/2014/main" xmlns="" id="{9CB98A16-3A71-B616-E233-A84478B60E63}"/>
              </a:ext>
            </a:extLst>
          </p:cNvPr>
          <p:cNvSpPr txBox="1"/>
          <p:nvPr/>
        </p:nvSpPr>
        <p:spPr>
          <a:xfrm>
            <a:off x="13734779" y="7454515"/>
            <a:ext cx="2495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Hazelcast</a:t>
            </a:r>
            <a:endParaRPr lang="sr-Latn-R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16774">
            <a:off x="-2924782" y="250396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2489975">
            <a:off x="-1793689" y="-6118273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2916774">
            <a:off x="-3772339" y="-38341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2489975">
            <a:off x="-2578682" y="-6722881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844341">
            <a:off x="10423848" y="2503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 rot="8251091">
            <a:off x="14841168" y="-6760705"/>
            <a:ext cx="5280133" cy="12462121"/>
            <a:chOff x="0" y="0"/>
            <a:chExt cx="1390652" cy="328220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2844341">
            <a:off x="10934820" y="-5964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 rot="8251091">
            <a:off x="15524751" y="-7477977"/>
            <a:ext cx="5280133" cy="12462121"/>
            <a:chOff x="0" y="0"/>
            <a:chExt cx="1390652" cy="328220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3242700" y="308451"/>
            <a:ext cx="11756669" cy="1463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6000" b="1" dirty="0" err="1" smtClean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Memcached</a:t>
            </a:r>
            <a:endParaRPr lang="en-US" sz="6000" b="1" dirty="0">
              <a:solidFill>
                <a:srgbClr val="FFFFFF"/>
              </a:solidFill>
              <a:latin typeface="Glacial Indifference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5" name="AutoShape 25"/>
          <p:cNvSpPr/>
          <p:nvPr/>
        </p:nvSpPr>
        <p:spPr>
          <a:xfrm flipV="1">
            <a:off x="3244585" y="2095500"/>
            <a:ext cx="1175478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TextBox 17"/>
          <p:cNvSpPr txBox="1"/>
          <p:nvPr/>
        </p:nvSpPr>
        <p:spPr>
          <a:xfrm>
            <a:off x="1848154" y="2781300"/>
            <a:ext cx="1491584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en-US" sz="4000" dirty="0" err="1">
                <a:solidFill>
                  <a:schemeClr val="bg1"/>
                </a:solidFill>
              </a:rPr>
              <a:t>Besplatan</a:t>
            </a:r>
            <a:r>
              <a:rPr lang="en-US" sz="4000" dirty="0">
                <a:solidFill>
                  <a:schemeClr val="bg1"/>
                </a:solidFill>
              </a:rPr>
              <a:t>, open-source, </a:t>
            </a:r>
            <a:r>
              <a:rPr lang="en-US" sz="4000" dirty="0" err="1">
                <a:solidFill>
                  <a:schemeClr val="bg1"/>
                </a:solidFill>
              </a:rPr>
              <a:t>distribuirani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sistem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za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keširanje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podataka</a:t>
            </a:r>
            <a:r>
              <a:rPr lang="en-US" sz="4000" dirty="0">
                <a:solidFill>
                  <a:schemeClr val="bg1"/>
                </a:solidFill>
              </a:rPr>
              <a:t> u </a:t>
            </a:r>
            <a:r>
              <a:rPr lang="en-US" sz="4000" dirty="0" err="1">
                <a:solidFill>
                  <a:schemeClr val="bg1"/>
                </a:solidFill>
              </a:rPr>
              <a:t>memoriji</a:t>
            </a:r>
            <a:r>
              <a:rPr lang="en-US" sz="4000" dirty="0">
                <a:solidFill>
                  <a:schemeClr val="bg1"/>
                </a:solidFill>
              </a:rPr>
              <a:t>.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en-US" sz="4000" dirty="0" err="1">
                <a:solidFill>
                  <a:schemeClr val="bg1"/>
                </a:solidFill>
              </a:rPr>
              <a:t>Ubrzava</a:t>
            </a:r>
            <a:r>
              <a:rPr lang="en-US" sz="4000" dirty="0">
                <a:solidFill>
                  <a:schemeClr val="bg1"/>
                </a:solidFill>
              </a:rPr>
              <a:t> web </a:t>
            </a:r>
            <a:r>
              <a:rPr lang="en-US" sz="4000" dirty="0" err="1">
                <a:solidFill>
                  <a:schemeClr val="bg1"/>
                </a:solidFill>
              </a:rPr>
              <a:t>aplikacije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čuvanjem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rezultata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upita</a:t>
            </a:r>
            <a:r>
              <a:rPr lang="en-US" sz="4000" dirty="0">
                <a:solidFill>
                  <a:schemeClr val="bg1"/>
                </a:solidFill>
              </a:rPr>
              <a:t>, API </a:t>
            </a:r>
            <a:r>
              <a:rPr lang="en-US" sz="4000" dirty="0" err="1">
                <a:solidFill>
                  <a:schemeClr val="bg1"/>
                </a:solidFill>
              </a:rPr>
              <a:t>odgovora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ili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stranica</a:t>
            </a:r>
            <a:r>
              <a:rPr lang="en-US" sz="4000" dirty="0">
                <a:solidFill>
                  <a:schemeClr val="bg1"/>
                </a:solidFill>
              </a:rPr>
              <a:t> u RAM-u.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en-US" sz="4000" dirty="0" err="1">
                <a:solidFill>
                  <a:schemeClr val="bg1"/>
                </a:solidFill>
              </a:rPr>
              <a:t>Radi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kao</a:t>
            </a:r>
            <a:r>
              <a:rPr lang="en-US" sz="4000" dirty="0">
                <a:solidFill>
                  <a:schemeClr val="bg1"/>
                </a:solidFill>
              </a:rPr>
              <a:t> key-value </a:t>
            </a:r>
            <a:r>
              <a:rPr lang="en-US" sz="4000" dirty="0" err="1" smtClean="0">
                <a:solidFill>
                  <a:schemeClr val="bg1"/>
                </a:solidFill>
              </a:rPr>
              <a:t>skladište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51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3E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916774">
            <a:off x="-2924782" y="250396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2489975">
            <a:off x="-1793689" y="-6118273"/>
            <a:ext cx="5280133" cy="12462121"/>
            <a:chOff x="0" y="0"/>
            <a:chExt cx="1390652" cy="32822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2916774">
            <a:off x="-3772339" y="-38341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2"/>
                </a:lnTo>
                <a:lnTo>
                  <a:pt x="0" y="1953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 rot="2489975">
            <a:off x="-2578682" y="-6722881"/>
            <a:ext cx="5280133" cy="12462121"/>
            <a:chOff x="0" y="0"/>
            <a:chExt cx="1390652" cy="32822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844341">
            <a:off x="10423848" y="2503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 rot="8251091">
            <a:off x="14841168" y="-6760705"/>
            <a:ext cx="5280133" cy="12462121"/>
            <a:chOff x="0" y="0"/>
            <a:chExt cx="1390652" cy="328220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2844341">
            <a:off x="10934820" y="-596497"/>
            <a:ext cx="11240987" cy="1953121"/>
          </a:xfrm>
          <a:custGeom>
            <a:avLst/>
            <a:gdLst/>
            <a:ahLst/>
            <a:cxnLst/>
            <a:rect l="l" t="t" r="r" b="b"/>
            <a:pathLst>
              <a:path w="11240987" h="1953121">
                <a:moveTo>
                  <a:pt x="0" y="0"/>
                </a:moveTo>
                <a:lnTo>
                  <a:pt x="11240987" y="0"/>
                </a:lnTo>
                <a:lnTo>
                  <a:pt x="11240987" y="1953121"/>
                </a:lnTo>
                <a:lnTo>
                  <a:pt x="0" y="19531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 rot="8251091">
            <a:off x="15524751" y="-7477977"/>
            <a:ext cx="5280133" cy="12462121"/>
            <a:chOff x="0" y="0"/>
            <a:chExt cx="1390652" cy="328220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90652" cy="3282205"/>
            </a:xfrm>
            <a:custGeom>
              <a:avLst/>
              <a:gdLst/>
              <a:ahLst/>
              <a:cxnLst/>
              <a:rect l="l" t="t" r="r" b="b"/>
              <a:pathLst>
                <a:path w="1390652" h="3282205">
                  <a:moveTo>
                    <a:pt x="0" y="0"/>
                  </a:moveTo>
                  <a:lnTo>
                    <a:pt x="1390652" y="0"/>
                  </a:lnTo>
                  <a:lnTo>
                    <a:pt x="1390652" y="3282205"/>
                  </a:lnTo>
                  <a:lnTo>
                    <a:pt x="0" y="3282205"/>
                  </a:lnTo>
                  <a:close/>
                </a:path>
              </a:pathLst>
            </a:custGeom>
            <a:solidFill>
              <a:srgbClr val="36363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90652" cy="3320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3242700" y="308451"/>
            <a:ext cx="11756669" cy="1463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6000" b="1" dirty="0" err="1" smtClean="0">
                <a:solidFill>
                  <a:srgbClr val="FFFFFF"/>
                </a:solidFill>
                <a:latin typeface="Glacial Indifference"/>
                <a:ea typeface="League Spartan"/>
                <a:cs typeface="League Spartan"/>
                <a:sym typeface="League Spartan"/>
              </a:rPr>
              <a:t>Memcached</a:t>
            </a:r>
            <a:endParaRPr lang="en-US" sz="6000" b="1" dirty="0">
              <a:solidFill>
                <a:srgbClr val="FFFFFF"/>
              </a:solidFill>
              <a:latin typeface="Glacial Indifference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5" name="AutoShape 25"/>
          <p:cNvSpPr/>
          <p:nvPr/>
        </p:nvSpPr>
        <p:spPr>
          <a:xfrm flipV="1">
            <a:off x="3244585" y="2095500"/>
            <a:ext cx="1175478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7336" y="2790892"/>
            <a:ext cx="12037551" cy="6162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768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3163</TotalTime>
  <Words>385</Words>
  <Application>Microsoft Office PowerPoint</Application>
  <PresentationFormat>Custom</PresentationFormat>
  <Paragraphs>88</Paragraphs>
  <Slides>22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League Spartan</vt:lpstr>
      <vt:lpstr>Glacial Indifference Bold</vt:lpstr>
      <vt:lpstr>Calibri</vt:lpstr>
      <vt:lpstr>Calibri (Headings)</vt:lpstr>
      <vt:lpstr>Glacial Indifference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Grayish Blue and White Simple Elegant Modern Thesis Defense Presentation</dc:title>
  <dc:creator>Ristic Julija</dc:creator>
  <cp:lastModifiedBy>38161</cp:lastModifiedBy>
  <cp:revision>99</cp:revision>
  <dcterms:created xsi:type="dcterms:W3CDTF">2006-08-16T00:00:00Z</dcterms:created>
  <dcterms:modified xsi:type="dcterms:W3CDTF">2025-06-12T13:46:06Z</dcterms:modified>
  <dc:identifier>DAGRyayVbi8</dc:identifier>
</cp:coreProperties>
</file>

<file path=docProps/thumbnail.jpeg>
</file>